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613" r:id="rId2"/>
    <p:sldId id="697" r:id="rId3"/>
    <p:sldId id="701" r:id="rId4"/>
    <p:sldId id="680" r:id="rId5"/>
    <p:sldId id="681" r:id="rId6"/>
    <p:sldId id="682" r:id="rId7"/>
    <p:sldId id="683" r:id="rId8"/>
    <p:sldId id="684" r:id="rId9"/>
    <p:sldId id="686" r:id="rId10"/>
    <p:sldId id="687" r:id="rId11"/>
    <p:sldId id="688" r:id="rId12"/>
    <p:sldId id="689" r:id="rId13"/>
    <p:sldId id="269" r:id="rId14"/>
    <p:sldId id="270" r:id="rId15"/>
    <p:sldId id="271" r:id="rId16"/>
    <p:sldId id="272" r:id="rId17"/>
    <p:sldId id="273" r:id="rId18"/>
    <p:sldId id="691" r:id="rId19"/>
    <p:sldId id="744" r:id="rId20"/>
    <p:sldId id="739" r:id="rId21"/>
    <p:sldId id="741" r:id="rId22"/>
    <p:sldId id="743" r:id="rId23"/>
    <p:sldId id="339" r:id="rId24"/>
    <p:sldId id="340" r:id="rId25"/>
    <p:sldId id="341" r:id="rId26"/>
    <p:sldId id="342" r:id="rId27"/>
    <p:sldId id="343" r:id="rId28"/>
    <p:sldId id="344" r:id="rId29"/>
    <p:sldId id="345" r:id="rId30"/>
    <p:sldId id="346" r:id="rId31"/>
    <p:sldId id="347" r:id="rId32"/>
    <p:sldId id="348" r:id="rId33"/>
    <p:sldId id="745" r:id="rId34"/>
    <p:sldId id="74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BDDAE1"/>
    <a:srgbClr val="FFFFFF"/>
    <a:srgbClr val="D7E9ED"/>
    <a:srgbClr val="95C5CF"/>
    <a:srgbClr val="4A94A4"/>
    <a:srgbClr val="428592"/>
    <a:srgbClr val="26525B"/>
    <a:srgbClr val="26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9"/>
    <p:restoredTop sz="90397"/>
  </p:normalViewPr>
  <p:slideViewPr>
    <p:cSldViewPr snapToGrid="0">
      <p:cViewPr varScale="1">
        <p:scale>
          <a:sx n="144" d="100"/>
          <a:sy n="144" d="100"/>
        </p:scale>
        <p:origin x="119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p:scale>
          <a:sx n="240" d="100"/>
          <a:sy n="240" d="100"/>
        </p:scale>
        <p:origin x="2008" y="-16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9/21/22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12</a:t>
            </a:fld>
            <a:endParaRPr lang="en-US"/>
          </a:p>
        </p:txBody>
      </p:sp>
    </p:spTree>
    <p:extLst>
      <p:ext uri="{BB962C8B-B14F-4D97-AF65-F5344CB8AC3E}">
        <p14:creationId xmlns:p14="http://schemas.microsoft.com/office/powerpoint/2010/main" val="157807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this modified graph. Here, we change the edge weight, (…)</a:t>
            </a:r>
          </a:p>
        </p:txBody>
      </p:sp>
      <p:sp>
        <p:nvSpPr>
          <p:cNvPr id="4" name="Slide Number Placeholder 3"/>
          <p:cNvSpPr>
            <a:spLocks noGrp="1"/>
          </p:cNvSpPr>
          <p:nvPr>
            <p:ph type="sldNum" sz="quarter" idx="5"/>
          </p:nvPr>
        </p:nvSpPr>
        <p:spPr/>
        <p:txBody>
          <a:bodyPr/>
          <a:lstStyle/>
          <a:p>
            <a:fld id="{3E3A3637-B08E-7B43-A90A-62B08360F3FF}" type="slidenum">
              <a:rPr lang="en-US" smtClean="0"/>
              <a:t>13</a:t>
            </a:fld>
            <a:endParaRPr lang="en-US"/>
          </a:p>
        </p:txBody>
      </p:sp>
    </p:spTree>
    <p:extLst>
      <p:ext uri="{BB962C8B-B14F-4D97-AF65-F5344CB8AC3E}">
        <p14:creationId xmlns:p14="http://schemas.microsoft.com/office/powerpoint/2010/main" val="19702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14</a:t>
            </a:fld>
            <a:endParaRPr lang="en-US"/>
          </a:p>
        </p:txBody>
      </p:sp>
    </p:spTree>
    <p:extLst>
      <p:ext uri="{BB962C8B-B14F-4D97-AF65-F5344CB8AC3E}">
        <p14:creationId xmlns:p14="http://schemas.microsoft.com/office/powerpoint/2010/main" val="1264860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15</a:t>
            </a:fld>
            <a:endParaRPr lang="en-US"/>
          </a:p>
        </p:txBody>
      </p:sp>
    </p:spTree>
    <p:extLst>
      <p:ext uri="{BB962C8B-B14F-4D97-AF65-F5344CB8AC3E}">
        <p14:creationId xmlns:p14="http://schemas.microsoft.com/office/powerpoint/2010/main" val="402043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16</a:t>
            </a:fld>
            <a:endParaRPr lang="en-US"/>
          </a:p>
        </p:txBody>
      </p:sp>
    </p:spTree>
    <p:extLst>
      <p:ext uri="{BB962C8B-B14F-4D97-AF65-F5344CB8AC3E}">
        <p14:creationId xmlns:p14="http://schemas.microsoft.com/office/powerpoint/2010/main" val="1169665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17</a:t>
            </a:fld>
            <a:endParaRPr lang="en-US"/>
          </a:p>
        </p:txBody>
      </p:sp>
    </p:spTree>
    <p:extLst>
      <p:ext uri="{BB962C8B-B14F-4D97-AF65-F5344CB8AC3E}">
        <p14:creationId xmlns:p14="http://schemas.microsoft.com/office/powerpoint/2010/main" val="56528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18</a:t>
            </a:fld>
            <a:endParaRPr lang="en-US"/>
          </a:p>
        </p:txBody>
      </p:sp>
    </p:spTree>
    <p:extLst>
      <p:ext uri="{BB962C8B-B14F-4D97-AF65-F5344CB8AC3E}">
        <p14:creationId xmlns:p14="http://schemas.microsoft.com/office/powerpoint/2010/main" val="747698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19</a:t>
            </a:fld>
            <a:endParaRPr lang="en-US"/>
          </a:p>
        </p:txBody>
      </p:sp>
    </p:spTree>
    <p:extLst>
      <p:ext uri="{BB962C8B-B14F-4D97-AF65-F5344CB8AC3E}">
        <p14:creationId xmlns:p14="http://schemas.microsoft.com/office/powerpoint/2010/main" val="131361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talk about an improved algorithm over the Bellman-Ford. This is a very very practical and efficient algorithm to find shortest paths starting from a single source vertex. And, I highly encourage include this algorithm to your toolbox. This algorithm is called “shortest-path-faster algorithm”, or SPFA for short. Similar to </a:t>
            </a:r>
            <a:r>
              <a:rPr lang="en-US" dirty="0" err="1"/>
              <a:t>BellmanFord</a:t>
            </a:r>
            <a:r>
              <a:rPr lang="en-US" dirty="0"/>
              <a:t> that iteratively applies the relaxation function to update distance values of vertices, SPFA does this procedure but with a big change: we only perform relaxation from active vertices. </a:t>
            </a:r>
          </a:p>
          <a:p>
            <a:endParaRPr lang="en-US" dirty="0"/>
          </a:p>
          <a:p>
            <a:r>
              <a:rPr lang="en-US" dirty="0"/>
              <a:t>What are active vertices? An active vertex is a vertex that has just successfully been updated during the relaxation process. How do we maintain the list of active vertices? Well, we use a queue to keep track of active vertices.</a:t>
            </a:r>
          </a:p>
        </p:txBody>
      </p:sp>
      <p:sp>
        <p:nvSpPr>
          <p:cNvPr id="4" name="Slide Number Placeholder 3"/>
          <p:cNvSpPr>
            <a:spLocks noGrp="1"/>
          </p:cNvSpPr>
          <p:nvPr>
            <p:ph type="sldNum" sz="quarter" idx="5"/>
          </p:nvPr>
        </p:nvSpPr>
        <p:spPr/>
        <p:txBody>
          <a:bodyPr/>
          <a:lstStyle/>
          <a:p>
            <a:fld id="{3E3A3637-B08E-7B43-A90A-62B08360F3FF}" type="slidenum">
              <a:rPr lang="en-US" smtClean="0"/>
              <a:t>20</a:t>
            </a:fld>
            <a:endParaRPr lang="en-US"/>
          </a:p>
        </p:txBody>
      </p:sp>
    </p:spTree>
    <p:extLst>
      <p:ext uri="{BB962C8B-B14F-4D97-AF65-F5344CB8AC3E}">
        <p14:creationId xmlns:p14="http://schemas.microsoft.com/office/powerpoint/2010/main" val="4008357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SPFA is a variant of </a:t>
            </a:r>
            <a:r>
              <a:rPr lang="en-US" dirty="0" err="1"/>
              <a:t>Bellmanford</a:t>
            </a:r>
            <a:r>
              <a:rPr lang="en-US" dirty="0"/>
              <a:t> and uses a queue to keep track of active vertices. The idea of queue actually makes sense, I mean, it is a data structure to keep a list of items that you want to perform relaxation in the next iterations.</a:t>
            </a:r>
          </a:p>
          <a:p>
            <a:endParaRPr lang="en-US" dirty="0"/>
          </a:p>
          <a:p>
            <a:r>
              <a:rPr lang="en-US" dirty="0"/>
              <a:t>That means, we are tracking active vertices in a first-in-first-out order, using queue. What about changing it to something else? Like vector, stack, or anything that can store a list of items.</a:t>
            </a:r>
          </a:p>
          <a:p>
            <a:endParaRPr lang="en-US" dirty="0"/>
          </a:p>
          <a:p>
            <a:r>
              <a:rPr lang="en-US" dirty="0"/>
              <a:t>If we change it to priority queue, we are essentially maintaining a list of active vertices in a specific order, increasing value of their distance, the d value. So, by using priority queue, we will always relax from the shortest distance vertex, right?</a:t>
            </a:r>
          </a:p>
          <a:p>
            <a:r>
              <a:rPr lang="en-US" dirty="0"/>
              <a:t>(explain…)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21</a:t>
            </a:fld>
            <a:endParaRPr lang="en-US"/>
          </a:p>
        </p:txBody>
      </p:sp>
    </p:spTree>
    <p:extLst>
      <p:ext uri="{BB962C8B-B14F-4D97-AF65-F5344CB8AC3E}">
        <p14:creationId xmlns:p14="http://schemas.microsoft.com/office/powerpoint/2010/main" val="422036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have talked about what the basic definition of a graph is and discussed two fundamental algorithms to iterate items in the graph, DFS and BFS. Today we are going to look at a very important graph application, shortest path finding.</a:t>
            </a:r>
          </a:p>
          <a:p>
            <a:endParaRPr lang="en-US" dirty="0"/>
          </a:p>
          <a:p>
            <a:r>
              <a:rPr lang="en-US" dirty="0"/>
              <a:t>The shortest path problem is defined as follows: (explain …)</a:t>
            </a:r>
          </a:p>
          <a:p>
            <a:endParaRPr lang="en-US" dirty="0"/>
          </a:p>
          <a:p>
            <a:r>
              <a:rPr lang="en-US" dirty="0"/>
              <a:t>For instance, here I have a graph of six vertices connected to each other. Each edge in the graph is annotated by a number indicating the weight. (explain …)</a:t>
            </a:r>
          </a:p>
          <a:p>
            <a:endParaRPr lang="en-US" dirty="0"/>
          </a:p>
          <a:p>
            <a:r>
              <a:rPr lang="en-US" dirty="0"/>
              <a:t>Shortest path has tremendous applications. For example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4</a:t>
            </a:fld>
            <a:endParaRPr lang="en-US"/>
          </a:p>
        </p:txBody>
      </p:sp>
    </p:spTree>
    <p:extLst>
      <p:ext uri="{BB962C8B-B14F-4D97-AF65-F5344CB8AC3E}">
        <p14:creationId xmlns:p14="http://schemas.microsoft.com/office/powerpoint/2010/main" val="1151170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Dijkstra algorithm works in this example. Here I have a graph of five vertices, A, B, C, D, and E. This is a directed graph, and each edge has a direction from one node to another node. Each edge also has a weight. For instance, vertex A goes to vertex B with the edge weight 10.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22</a:t>
            </a:fld>
            <a:endParaRPr lang="en-US"/>
          </a:p>
        </p:txBody>
      </p:sp>
    </p:spTree>
    <p:extLst>
      <p:ext uri="{BB962C8B-B14F-4D97-AF65-F5344CB8AC3E}">
        <p14:creationId xmlns:p14="http://schemas.microsoft.com/office/powerpoint/2010/main" val="302270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initialize the data structure. Each vertex has a red number showing its distance value. Starting from vertex A, we have zero, and we will insert A into the priority queue, Q. Keep in mind, a priority queue is a queue-based data structure that push and pop element in increasing order of their priority, and in this case the priority is defined to be the distance of the node.</a:t>
            </a:r>
          </a:p>
        </p:txBody>
      </p:sp>
      <p:sp>
        <p:nvSpPr>
          <p:cNvPr id="4" name="Slide Number Placeholder 3"/>
          <p:cNvSpPr>
            <a:spLocks noGrp="1"/>
          </p:cNvSpPr>
          <p:nvPr>
            <p:ph type="sldNum" sz="quarter" idx="5"/>
          </p:nvPr>
        </p:nvSpPr>
        <p:spPr/>
        <p:txBody>
          <a:bodyPr/>
          <a:lstStyle/>
          <a:p>
            <a:fld id="{3E3A3637-B08E-7B43-A90A-62B08360F3FF}" type="slidenum">
              <a:rPr lang="en-US" smtClean="0"/>
              <a:t>23</a:t>
            </a:fld>
            <a:endParaRPr lang="en-US"/>
          </a:p>
        </p:txBody>
      </p:sp>
    </p:spTree>
    <p:extLst>
      <p:ext uri="{BB962C8B-B14F-4D97-AF65-F5344CB8AC3E}">
        <p14:creationId xmlns:p14="http://schemas.microsoft.com/office/powerpoint/2010/main" val="185909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pop out an element from the priority queue, in this case, the vertex A, </a:t>
            </a:r>
            <a:r>
              <a:rPr lang="en-US" dirty="0" err="1"/>
              <a:t>cuz</a:t>
            </a:r>
            <a:r>
              <a:rPr lang="en-US" dirty="0"/>
              <a:t> it’s the only element in the priority queue. Then, we will perform relaxation from A. Since A has two edges to B and C, the relaxation will change the distance value of B to 10 and the distance value of C to 3. (next slide)</a:t>
            </a:r>
          </a:p>
        </p:txBody>
      </p:sp>
      <p:sp>
        <p:nvSpPr>
          <p:cNvPr id="4" name="Slide Number Placeholder 3"/>
          <p:cNvSpPr>
            <a:spLocks noGrp="1"/>
          </p:cNvSpPr>
          <p:nvPr>
            <p:ph type="sldNum" sz="quarter" idx="5"/>
          </p:nvPr>
        </p:nvSpPr>
        <p:spPr/>
        <p:txBody>
          <a:bodyPr/>
          <a:lstStyle/>
          <a:p>
            <a:fld id="{3E3A3637-B08E-7B43-A90A-62B08360F3FF}" type="slidenum">
              <a:rPr lang="en-US" smtClean="0"/>
              <a:t>24</a:t>
            </a:fld>
            <a:endParaRPr lang="en-US"/>
          </a:p>
        </p:txBody>
      </p:sp>
    </p:spTree>
    <p:extLst>
      <p:ext uri="{BB962C8B-B14F-4D97-AF65-F5344CB8AC3E}">
        <p14:creationId xmlns:p14="http://schemas.microsoft.com/office/powerpoint/2010/main" val="1342162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B and C become active vertices, which will be inserted into the priority queue.</a:t>
            </a:r>
          </a:p>
        </p:txBody>
      </p:sp>
      <p:sp>
        <p:nvSpPr>
          <p:cNvPr id="4" name="Slide Number Placeholder 3"/>
          <p:cNvSpPr>
            <a:spLocks noGrp="1"/>
          </p:cNvSpPr>
          <p:nvPr>
            <p:ph type="sldNum" sz="quarter" idx="5"/>
          </p:nvPr>
        </p:nvSpPr>
        <p:spPr/>
        <p:txBody>
          <a:bodyPr/>
          <a:lstStyle/>
          <a:p>
            <a:fld id="{3E3A3637-B08E-7B43-A90A-62B08360F3FF}" type="slidenum">
              <a:rPr lang="en-US" smtClean="0"/>
              <a:t>25</a:t>
            </a:fld>
            <a:endParaRPr lang="en-US"/>
          </a:p>
        </p:txBody>
      </p:sp>
    </p:spTree>
    <p:extLst>
      <p:ext uri="{BB962C8B-B14F-4D97-AF65-F5344CB8AC3E}">
        <p14:creationId xmlns:p14="http://schemas.microsoft.com/office/powerpoint/2010/main" val="23910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pop out vertex C because its distance value is 3, which is the minimum in the priority queue. Starting from vertex C, we have three possible relaxation from its edges, C to B, C to D, and C to E.</a:t>
            </a:r>
          </a:p>
          <a:p>
            <a:endParaRPr lang="en-US" dirty="0"/>
          </a:p>
          <a:p>
            <a:r>
              <a:rPr lang="en-US" dirty="0"/>
              <a:t>Which relaxation will happens?</a:t>
            </a:r>
          </a:p>
        </p:txBody>
      </p:sp>
      <p:sp>
        <p:nvSpPr>
          <p:cNvPr id="4" name="Slide Number Placeholder 3"/>
          <p:cNvSpPr>
            <a:spLocks noGrp="1"/>
          </p:cNvSpPr>
          <p:nvPr>
            <p:ph type="sldNum" sz="quarter" idx="5"/>
          </p:nvPr>
        </p:nvSpPr>
        <p:spPr/>
        <p:txBody>
          <a:bodyPr/>
          <a:lstStyle/>
          <a:p>
            <a:fld id="{3E3A3637-B08E-7B43-A90A-62B08360F3FF}" type="slidenum">
              <a:rPr lang="en-US" smtClean="0"/>
              <a:t>26</a:t>
            </a:fld>
            <a:endParaRPr lang="en-US"/>
          </a:p>
        </p:txBody>
      </p:sp>
    </p:spTree>
    <p:extLst>
      <p:ext uri="{BB962C8B-B14F-4D97-AF65-F5344CB8AC3E}">
        <p14:creationId xmlns:p14="http://schemas.microsoft.com/office/powerpoint/2010/main" val="71041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will change the value of the three vertices, B, E, and E to 7, 5, and 11, and insert the three vertices into the queue. If the vertex has already been in the queue, we will update its priority value, like the vertex B over here. And this is a method supported by the priority queue that allows an element to change its priority so we can readjust the data structure efficiently.</a:t>
            </a:r>
          </a:p>
          <a:p>
            <a:endParaRPr lang="en-US" dirty="0"/>
          </a:p>
          <a:p>
            <a:r>
              <a:rPr lang="en-US" dirty="0"/>
              <a:t>What is the next element to pop out from the queue? Right now we have B, D, and E. We gray out A and C since they are not in the queue.</a:t>
            </a:r>
          </a:p>
        </p:txBody>
      </p:sp>
      <p:sp>
        <p:nvSpPr>
          <p:cNvPr id="4" name="Slide Number Placeholder 3"/>
          <p:cNvSpPr>
            <a:spLocks noGrp="1"/>
          </p:cNvSpPr>
          <p:nvPr>
            <p:ph type="sldNum" sz="quarter" idx="5"/>
          </p:nvPr>
        </p:nvSpPr>
        <p:spPr/>
        <p:txBody>
          <a:bodyPr/>
          <a:lstStyle/>
          <a:p>
            <a:fld id="{3E3A3637-B08E-7B43-A90A-62B08360F3FF}" type="slidenum">
              <a:rPr lang="en-US" smtClean="0"/>
              <a:t>27</a:t>
            </a:fld>
            <a:endParaRPr lang="en-US"/>
          </a:p>
        </p:txBody>
      </p:sp>
    </p:spTree>
    <p:extLst>
      <p:ext uri="{BB962C8B-B14F-4D97-AF65-F5344CB8AC3E}">
        <p14:creationId xmlns:p14="http://schemas.microsoft.com/office/powerpoint/2010/main" val="3487879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item to pop out from the priority queue is E because its distance value is 5, the minimum priority in the queue.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28</a:t>
            </a:fld>
            <a:endParaRPr lang="en-US"/>
          </a:p>
        </p:txBody>
      </p:sp>
    </p:spTree>
    <p:extLst>
      <p:ext uri="{BB962C8B-B14F-4D97-AF65-F5344CB8AC3E}">
        <p14:creationId xmlns:p14="http://schemas.microsoft.com/office/powerpoint/2010/main" val="2229165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29</a:t>
            </a:fld>
            <a:endParaRPr lang="en-US"/>
          </a:p>
        </p:txBody>
      </p:sp>
    </p:spTree>
    <p:extLst>
      <p:ext uri="{BB962C8B-B14F-4D97-AF65-F5344CB8AC3E}">
        <p14:creationId xmlns:p14="http://schemas.microsoft.com/office/powerpoint/2010/main" val="191423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pop out the next vertex from the priority queue, in this case, vertex B since its distance value is 7. and we have two leaving edges, from B to C and from B to D. Which one will be successfully relaxed? </a:t>
            </a:r>
          </a:p>
        </p:txBody>
      </p:sp>
      <p:sp>
        <p:nvSpPr>
          <p:cNvPr id="4" name="Slide Number Placeholder 3"/>
          <p:cNvSpPr>
            <a:spLocks noGrp="1"/>
          </p:cNvSpPr>
          <p:nvPr>
            <p:ph type="sldNum" sz="quarter" idx="5"/>
          </p:nvPr>
        </p:nvSpPr>
        <p:spPr/>
        <p:txBody>
          <a:bodyPr/>
          <a:lstStyle/>
          <a:p>
            <a:fld id="{3E3A3637-B08E-7B43-A90A-62B08360F3FF}" type="slidenum">
              <a:rPr lang="en-US" smtClean="0"/>
              <a:t>30</a:t>
            </a:fld>
            <a:endParaRPr lang="en-US"/>
          </a:p>
        </p:txBody>
      </p:sp>
    </p:spTree>
    <p:extLst>
      <p:ext uri="{BB962C8B-B14F-4D97-AF65-F5344CB8AC3E}">
        <p14:creationId xmlns:p14="http://schemas.microsoft.com/office/powerpoint/2010/main" val="322128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relaxing the edge from B to D, we actually have a new update on D’s distance, and that becomes 9.</a:t>
            </a:r>
          </a:p>
        </p:txBody>
      </p:sp>
      <p:sp>
        <p:nvSpPr>
          <p:cNvPr id="4" name="Slide Number Placeholder 3"/>
          <p:cNvSpPr>
            <a:spLocks noGrp="1"/>
          </p:cNvSpPr>
          <p:nvPr>
            <p:ph type="sldNum" sz="quarter" idx="5"/>
          </p:nvPr>
        </p:nvSpPr>
        <p:spPr/>
        <p:txBody>
          <a:bodyPr/>
          <a:lstStyle/>
          <a:p>
            <a:fld id="{3E3A3637-B08E-7B43-A90A-62B08360F3FF}" type="slidenum">
              <a:rPr lang="en-US" smtClean="0"/>
              <a:t>31</a:t>
            </a:fld>
            <a:endParaRPr lang="en-US"/>
          </a:p>
        </p:txBody>
      </p:sp>
    </p:spTree>
    <p:extLst>
      <p:ext uri="{BB962C8B-B14F-4D97-AF65-F5344CB8AC3E}">
        <p14:creationId xmlns:p14="http://schemas.microsoft.com/office/powerpoint/2010/main" val="100653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 may not always exist, as a result of infinite loop or unreachable targets. If you have an infinite loop and unluckily the loop forms a negative cycle, then there is no shortest path. Because you can always iterate the cycle to keep reducing the weight eventually ending up with a very negative cost.</a:t>
            </a:r>
          </a:p>
          <a:p>
            <a:endParaRPr lang="en-US" dirty="0"/>
          </a:p>
          <a:p>
            <a:r>
              <a:rPr lang="en-US" dirty="0"/>
              <a:t>If the graph contains non-reachable targets, such as in this example, I cannot find a path from vertex 1 to vertex 4, then the shortest path does not exist.</a:t>
            </a:r>
          </a:p>
        </p:txBody>
      </p:sp>
      <p:sp>
        <p:nvSpPr>
          <p:cNvPr id="4" name="Slide Number Placeholder 3"/>
          <p:cNvSpPr>
            <a:spLocks noGrp="1"/>
          </p:cNvSpPr>
          <p:nvPr>
            <p:ph type="sldNum" sz="quarter" idx="5"/>
          </p:nvPr>
        </p:nvSpPr>
        <p:spPr/>
        <p:txBody>
          <a:bodyPr/>
          <a:lstStyle/>
          <a:p>
            <a:fld id="{3E3A3637-B08E-7B43-A90A-62B08360F3FF}" type="slidenum">
              <a:rPr lang="en-US" smtClean="0"/>
              <a:t>5</a:t>
            </a:fld>
            <a:endParaRPr lang="en-US"/>
          </a:p>
        </p:txBody>
      </p:sp>
    </p:spTree>
    <p:extLst>
      <p:ext uri="{BB962C8B-B14F-4D97-AF65-F5344CB8AC3E}">
        <p14:creationId xmlns:p14="http://schemas.microsoft.com/office/powerpoint/2010/main" val="31072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86400" cy="3086100"/>
          </a:xfrm>
        </p:spPr>
      </p:sp>
      <p:sp>
        <p:nvSpPr>
          <p:cNvPr id="3" name="Notes Placeholder 2"/>
          <p:cNvSpPr>
            <a:spLocks noGrp="1"/>
          </p:cNvSpPr>
          <p:nvPr>
            <p:ph type="body" idx="1"/>
          </p:nvPr>
        </p:nvSpPr>
        <p:spPr/>
        <p:txBody>
          <a:bodyPr/>
          <a:lstStyle/>
          <a:p>
            <a:r>
              <a:rPr lang="en-US" dirty="0"/>
              <a:t>Finally, we will pop out the vertex D, and perform the same procedure again to relax the distance values of its neighbors. In this case, there is nothing we can do because all distance values are minimum.</a:t>
            </a:r>
          </a:p>
        </p:txBody>
      </p:sp>
      <p:sp>
        <p:nvSpPr>
          <p:cNvPr id="4" name="Slide Number Placeholder 3"/>
          <p:cNvSpPr>
            <a:spLocks noGrp="1"/>
          </p:cNvSpPr>
          <p:nvPr>
            <p:ph type="sldNum" sz="quarter" idx="5"/>
          </p:nvPr>
        </p:nvSpPr>
        <p:spPr/>
        <p:txBody>
          <a:bodyPr/>
          <a:lstStyle/>
          <a:p>
            <a:fld id="{3E3A3637-B08E-7B43-A90A-62B08360F3FF}" type="slidenum">
              <a:rPr lang="en-US" smtClean="0"/>
              <a:t>32</a:t>
            </a:fld>
            <a:endParaRPr lang="en-US"/>
          </a:p>
        </p:txBody>
      </p:sp>
    </p:spTree>
    <p:extLst>
      <p:ext uri="{BB962C8B-B14F-4D97-AF65-F5344CB8AC3E}">
        <p14:creationId xmlns:p14="http://schemas.microsoft.com/office/powerpoint/2010/main" val="381956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33</a:t>
            </a:fld>
            <a:endParaRPr lang="en-US"/>
          </a:p>
        </p:txBody>
      </p:sp>
    </p:spTree>
    <p:extLst>
      <p:ext uri="{BB962C8B-B14F-4D97-AF65-F5344CB8AC3E}">
        <p14:creationId xmlns:p14="http://schemas.microsoft.com/office/powerpoint/2010/main" val="1758305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A3637-B08E-7B43-A90A-62B08360F3FF}" type="slidenum">
              <a:rPr lang="en-US" smtClean="0"/>
              <a:t>34</a:t>
            </a:fld>
            <a:endParaRPr lang="en-US"/>
          </a:p>
        </p:txBody>
      </p:sp>
    </p:spTree>
    <p:extLst>
      <p:ext uri="{BB962C8B-B14F-4D97-AF65-F5344CB8AC3E}">
        <p14:creationId xmlns:p14="http://schemas.microsoft.com/office/powerpoint/2010/main" val="136868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property of shortest path. There is a very important property for this type of problem, optimal substructure. A problem that has the optimal substructure can always be solved using dynamic programming, which is a special kind of algorithm. And the idea of dynamic programming is to iteratively update the value defined by the substructure until no update is possible. And then, we will end up with the optimal solution.</a:t>
            </a:r>
          </a:p>
          <a:p>
            <a:endParaRPr lang="en-US" dirty="0"/>
          </a:p>
          <a:p>
            <a:r>
              <a:rPr lang="en-US" dirty="0"/>
              <a:t>So, what is the optimal substructure of shortest path problem. Let delta u, v be the shortest path from u to v. The optimal substructure satisfied the triangle inequality: for any intermediate node x in the shortest route from u to v, the distance from u to x is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6</a:t>
            </a:fld>
            <a:endParaRPr lang="en-US"/>
          </a:p>
        </p:txBody>
      </p:sp>
    </p:spTree>
    <p:extLst>
      <p:ext uri="{BB962C8B-B14F-4D97-AF65-F5344CB8AC3E}">
        <p14:creationId xmlns:p14="http://schemas.microsoft.com/office/powerpoint/2010/main" val="15205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update for shortest path has a special name: relaxation. We define a linear array “d”. Each value d[v] represents the shortest distance from the source node s to the vertex v. Then, on top of this distance array, we iteratively update the value until no more update is possible. This can be performed based on the following function: relax (u, v, w) (explain …)</a:t>
            </a:r>
          </a:p>
        </p:txBody>
      </p:sp>
      <p:sp>
        <p:nvSpPr>
          <p:cNvPr id="4" name="Slide Number Placeholder 3"/>
          <p:cNvSpPr>
            <a:spLocks noGrp="1"/>
          </p:cNvSpPr>
          <p:nvPr>
            <p:ph type="sldNum" sz="quarter" idx="5"/>
          </p:nvPr>
        </p:nvSpPr>
        <p:spPr/>
        <p:txBody>
          <a:bodyPr/>
          <a:lstStyle/>
          <a:p>
            <a:fld id="{3E3A3637-B08E-7B43-A90A-62B08360F3FF}" type="slidenum">
              <a:rPr lang="en-US" smtClean="0"/>
              <a:t>7</a:t>
            </a:fld>
            <a:endParaRPr lang="en-US"/>
          </a:p>
        </p:txBody>
      </p:sp>
    </p:spTree>
    <p:extLst>
      <p:ext uri="{BB962C8B-B14F-4D97-AF65-F5344CB8AC3E}">
        <p14:creationId xmlns:p14="http://schemas.microsoft.com/office/powerpoint/2010/main" val="4087781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idea, we can iteratively apply the relaxation to update the distance value of each node. This idea has a name, the very famous </a:t>
            </a:r>
            <a:r>
              <a:rPr lang="en-US" dirty="0" err="1"/>
              <a:t>BellmanFord</a:t>
            </a:r>
            <a:r>
              <a:rPr lang="en-US" dirty="0"/>
              <a:t> algorithm. The algorithm works as follows: (explain)</a:t>
            </a:r>
          </a:p>
        </p:txBody>
      </p:sp>
      <p:sp>
        <p:nvSpPr>
          <p:cNvPr id="4" name="Slide Number Placeholder 3"/>
          <p:cNvSpPr>
            <a:spLocks noGrp="1"/>
          </p:cNvSpPr>
          <p:nvPr>
            <p:ph type="sldNum" sz="quarter" idx="5"/>
          </p:nvPr>
        </p:nvSpPr>
        <p:spPr/>
        <p:txBody>
          <a:bodyPr/>
          <a:lstStyle/>
          <a:p>
            <a:fld id="{3E3A3637-B08E-7B43-A90A-62B08360F3FF}" type="slidenum">
              <a:rPr lang="en-US" smtClean="0"/>
              <a:t>8</a:t>
            </a:fld>
            <a:endParaRPr lang="en-US"/>
          </a:p>
        </p:txBody>
      </p:sp>
    </p:spTree>
    <p:extLst>
      <p:ext uri="{BB962C8B-B14F-4D97-AF65-F5344CB8AC3E}">
        <p14:creationId xmlns:p14="http://schemas.microsoft.com/office/powerpoint/2010/main" val="1480404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an example to see how </a:t>
            </a:r>
            <a:r>
              <a:rPr lang="en-US" dirty="0" err="1"/>
              <a:t>BellmanFord</a:t>
            </a:r>
            <a:r>
              <a:rPr lang="en-US" dirty="0"/>
              <a:t> works. Here I have a graph of five vertices, A, B, C, D, E. Each vertex has two values, stored in two separate linear arrays, Pie and D. The pie value represent the parent node that successfully relaxes the distance. (explain …) The d value represents the distance value after the relaxation, also the shortest distance from the source to the target. </a:t>
            </a:r>
          </a:p>
          <a:p>
            <a:endParaRPr lang="en-US" dirty="0"/>
          </a:p>
          <a:p>
            <a:r>
              <a:rPr lang="en-US" dirty="0"/>
              <a:t>Each edge is attached with a number representing the distance between its two nodes. (explain …)</a:t>
            </a:r>
          </a:p>
          <a:p>
            <a:endParaRPr lang="en-US" dirty="0"/>
          </a:p>
          <a:p>
            <a:r>
              <a:rPr lang="en-US" dirty="0"/>
              <a:t>In this example, the source node is A, and that’s why the distance value is zero.</a:t>
            </a:r>
          </a:p>
        </p:txBody>
      </p:sp>
      <p:sp>
        <p:nvSpPr>
          <p:cNvPr id="4" name="Slide Number Placeholder 3"/>
          <p:cNvSpPr>
            <a:spLocks noGrp="1"/>
          </p:cNvSpPr>
          <p:nvPr>
            <p:ph type="sldNum" sz="quarter" idx="5"/>
          </p:nvPr>
        </p:nvSpPr>
        <p:spPr/>
        <p:txBody>
          <a:bodyPr/>
          <a:lstStyle/>
          <a:p>
            <a:fld id="{3E3A3637-B08E-7B43-A90A-62B08360F3FF}" type="slidenum">
              <a:rPr lang="en-US" smtClean="0"/>
              <a:t>9</a:t>
            </a:fld>
            <a:endParaRPr lang="en-US"/>
          </a:p>
        </p:txBody>
      </p:sp>
    </p:spTree>
    <p:extLst>
      <p:ext uri="{BB962C8B-B14F-4D97-AF65-F5344CB8AC3E}">
        <p14:creationId xmlns:p14="http://schemas.microsoft.com/office/powerpoint/2010/main" val="219307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vertex A.</a:t>
            </a:r>
            <a:r>
              <a:rPr lang="zh-TW" altLang="en-US" dirty="0"/>
              <a:t> </a:t>
            </a:r>
            <a:r>
              <a:rPr lang="en-US" altLang="zh-TW" dirty="0"/>
              <a:t>Vertex A connects to three vertices, B, C, D, so we will apply the relaxation to update their distance values. (explain …)</a:t>
            </a:r>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10</a:t>
            </a:fld>
            <a:endParaRPr lang="en-US"/>
          </a:p>
        </p:txBody>
      </p:sp>
    </p:spTree>
    <p:extLst>
      <p:ext uri="{BB962C8B-B14F-4D97-AF65-F5344CB8AC3E}">
        <p14:creationId xmlns:p14="http://schemas.microsoft.com/office/powerpoint/2010/main" val="3984913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select another vertex. Keep in mind the vertex is selected in arbitrary order. So, when we pick C, we will apply the relaxation. There are two choices here, going through the edge to D and going through the edge to E. (explain …)</a:t>
            </a:r>
          </a:p>
          <a:p>
            <a:endParaRPr lang="en-US" dirty="0"/>
          </a:p>
          <a:p>
            <a:r>
              <a:rPr lang="en-US" dirty="0"/>
              <a:t>So, by doing this over and over, we can come </a:t>
            </a:r>
          </a:p>
        </p:txBody>
      </p:sp>
      <p:sp>
        <p:nvSpPr>
          <p:cNvPr id="4" name="Slide Number Placeholder 3"/>
          <p:cNvSpPr>
            <a:spLocks noGrp="1"/>
          </p:cNvSpPr>
          <p:nvPr>
            <p:ph type="sldNum" sz="quarter" idx="5"/>
          </p:nvPr>
        </p:nvSpPr>
        <p:spPr/>
        <p:txBody>
          <a:bodyPr/>
          <a:lstStyle/>
          <a:p>
            <a:fld id="{3E3A3637-B08E-7B43-A90A-62B08360F3FF}" type="slidenum">
              <a:rPr lang="en-US" smtClean="0"/>
              <a:t>11</a:t>
            </a:fld>
            <a:endParaRPr lang="en-US"/>
          </a:p>
        </p:txBody>
      </p:sp>
    </p:spTree>
    <p:extLst>
      <p:ext uri="{BB962C8B-B14F-4D97-AF65-F5344CB8AC3E}">
        <p14:creationId xmlns:p14="http://schemas.microsoft.com/office/powerpoint/2010/main" val="3346559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8" name="Picture 7" descr="master_bluesidebar.eps">
            <a:extLst>
              <a:ext uri="{FF2B5EF4-FFF2-40B4-BE49-F238E27FC236}">
                <a16:creationId xmlns:a16="http://schemas.microsoft.com/office/drawing/2014/main" id="{8B12DD7A-CCBA-A7B5-6DB3-51579F1E90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9" name="直線接點 7">
            <a:extLst>
              <a:ext uri="{FF2B5EF4-FFF2-40B4-BE49-F238E27FC236}">
                <a16:creationId xmlns:a16="http://schemas.microsoft.com/office/drawing/2014/main" id="{284334D3-78F8-8D92-313E-7410CF3612C6}"/>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9/21/22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9/21/22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sung-wei-huang/ece5960-physical-design/issues/2" TargetMode="External"/><Relationship Id="rId2" Type="http://schemas.openxmlformats.org/officeDocument/2006/relationships/hyperlink" Target="https://github.com/tsung-wei-huang/ece5960-physical-design/tree/main/PA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sung-wei-huang/ece5960-physical-design/issues/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264330"/>
          </a:xfrm>
        </p:spPr>
        <p:txBody>
          <a:bodyPr>
            <a:noAutofit/>
          </a:bodyPr>
          <a:lstStyle/>
          <a:p>
            <a:r>
              <a:rPr lang="en-US" sz="4000" b="1" dirty="0">
                <a:latin typeface="Arial" panose="020B0604020202020204" pitchFamily="34" charset="0"/>
                <a:cs typeface="Arial" panose="020B0604020202020204" pitchFamily="34" charset="0"/>
              </a:rPr>
              <a:t>Lecture 8: Graph Algorithms – II</a:t>
            </a: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CC985B13-9161-6B06-0122-CD1D1433B8FD}"/>
              </a:ext>
            </a:extLst>
          </p:cNvPr>
          <p:cNvGrpSpPr/>
          <p:nvPr/>
        </p:nvGrpSpPr>
        <p:grpSpPr>
          <a:xfrm>
            <a:off x="2923268" y="1428736"/>
            <a:ext cx="6721475" cy="4719637"/>
            <a:chOff x="1508125" y="1428736"/>
            <a:chExt cx="6721475" cy="4719637"/>
          </a:xfrm>
        </p:grpSpPr>
        <p:sp>
          <p:nvSpPr>
            <p:cNvPr id="34" name="Oval 2">
              <a:extLst>
                <a:ext uri="{FF2B5EF4-FFF2-40B4-BE49-F238E27FC236}">
                  <a16:creationId xmlns:a16="http://schemas.microsoft.com/office/drawing/2014/main" id="{6EED7BF8-A7A7-A388-FBDF-B7ABFCEE86E1}"/>
                </a:ext>
              </a:extLst>
            </p:cNvPr>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35" name="Oval 3">
              <a:extLst>
                <a:ext uri="{FF2B5EF4-FFF2-40B4-BE49-F238E27FC236}">
                  <a16:creationId xmlns:a16="http://schemas.microsoft.com/office/drawing/2014/main" id="{3BB5F884-A908-90E1-BBAE-D6AAC10C44D6}"/>
                </a:ext>
              </a:extLst>
            </p:cNvPr>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36" name="Oval 4">
              <a:extLst>
                <a:ext uri="{FF2B5EF4-FFF2-40B4-BE49-F238E27FC236}">
                  <a16:creationId xmlns:a16="http://schemas.microsoft.com/office/drawing/2014/main" id="{27340FBE-883B-E9A8-02D9-DBD1F3D51DDA}"/>
                </a:ext>
              </a:extLst>
            </p:cNvPr>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37" name="Oval 5">
              <a:extLst>
                <a:ext uri="{FF2B5EF4-FFF2-40B4-BE49-F238E27FC236}">
                  <a16:creationId xmlns:a16="http://schemas.microsoft.com/office/drawing/2014/main" id="{6D676282-68A9-503E-53A3-2C7376BE1047}"/>
                </a:ext>
              </a:extLst>
            </p:cNvPr>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38" name="Oval 6">
              <a:extLst>
                <a:ext uri="{FF2B5EF4-FFF2-40B4-BE49-F238E27FC236}">
                  <a16:creationId xmlns:a16="http://schemas.microsoft.com/office/drawing/2014/main" id="{DAC2523F-10F0-8C12-2C99-9F32D8F7AEBE}"/>
                </a:ext>
              </a:extLst>
            </p:cNvPr>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39" name="Line 7">
              <a:extLst>
                <a:ext uri="{FF2B5EF4-FFF2-40B4-BE49-F238E27FC236}">
                  <a16:creationId xmlns:a16="http://schemas.microsoft.com/office/drawing/2014/main" id="{E2255478-A42C-8E8E-59EC-AD2BA9E75375}"/>
                </a:ext>
              </a:extLst>
            </p:cNvPr>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0" name="Line 8">
              <a:extLst>
                <a:ext uri="{FF2B5EF4-FFF2-40B4-BE49-F238E27FC236}">
                  <a16:creationId xmlns:a16="http://schemas.microsoft.com/office/drawing/2014/main" id="{19CC6EC1-0EA5-C93F-CF2E-0EB2FE52C8DB}"/>
                </a:ext>
              </a:extLst>
            </p:cNvPr>
            <p:cNvSpPr>
              <a:spLocks noChangeShapeType="1"/>
            </p:cNvSpPr>
            <p:nvPr/>
          </p:nvSpPr>
          <p:spPr bwMode="auto">
            <a:xfrm flipH="1">
              <a:off x="2590800" y="2459023"/>
              <a:ext cx="3733800" cy="0"/>
            </a:xfrm>
            <a:prstGeom prst="line">
              <a:avLst/>
            </a:prstGeom>
            <a:noFill/>
            <a:ln w="44450">
              <a:solidFill>
                <a:srgbClr val="FF0000"/>
              </a:solidFill>
              <a:round/>
              <a:headEnd type="triangle" w="med" len="med"/>
              <a:tailEnd/>
            </a:ln>
            <a:effectLst/>
          </p:spPr>
          <p:txBody>
            <a:bodyPr/>
            <a:lstStyle/>
            <a:p>
              <a:endParaRPr lang="zh-TW" altLang="en-US"/>
            </a:p>
          </p:txBody>
        </p:sp>
        <p:sp>
          <p:nvSpPr>
            <p:cNvPr id="41" name="Line 9">
              <a:extLst>
                <a:ext uri="{FF2B5EF4-FFF2-40B4-BE49-F238E27FC236}">
                  <a16:creationId xmlns:a16="http://schemas.microsoft.com/office/drawing/2014/main" id="{24F325C7-7C3C-7602-A459-743772C54C3D}"/>
                </a:ext>
              </a:extLst>
            </p:cNvPr>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2" name="Line 10">
              <a:extLst>
                <a:ext uri="{FF2B5EF4-FFF2-40B4-BE49-F238E27FC236}">
                  <a16:creationId xmlns:a16="http://schemas.microsoft.com/office/drawing/2014/main" id="{F0F2B352-CE54-E9B4-46A8-478136EEAD6D}"/>
                </a:ext>
              </a:extLst>
            </p:cNvPr>
            <p:cNvSpPr>
              <a:spLocks noChangeShapeType="1"/>
            </p:cNvSpPr>
            <p:nvPr/>
          </p:nvSpPr>
          <p:spPr bwMode="auto">
            <a:xfrm>
              <a:off x="2133600" y="2687623"/>
              <a:ext cx="0" cy="2362200"/>
            </a:xfrm>
            <a:prstGeom prst="line">
              <a:avLst/>
            </a:prstGeom>
            <a:noFill/>
            <a:ln w="44450">
              <a:solidFill>
                <a:srgbClr val="FF0000"/>
              </a:solidFill>
              <a:round/>
              <a:headEnd/>
              <a:tailEnd type="triangle" w="med" len="med"/>
            </a:ln>
            <a:effectLst/>
          </p:spPr>
          <p:txBody>
            <a:bodyPr/>
            <a:lstStyle/>
            <a:p>
              <a:endParaRPr lang="zh-TW" altLang="en-US"/>
            </a:p>
          </p:txBody>
        </p:sp>
        <p:sp>
          <p:nvSpPr>
            <p:cNvPr id="43" name="Line 11">
              <a:extLst>
                <a:ext uri="{FF2B5EF4-FFF2-40B4-BE49-F238E27FC236}">
                  <a16:creationId xmlns:a16="http://schemas.microsoft.com/office/drawing/2014/main" id="{765C4A17-4467-8DE3-34F3-7053A2F20F90}"/>
                </a:ext>
              </a:extLst>
            </p:cNvPr>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44" name="Line 12">
              <a:extLst>
                <a:ext uri="{FF2B5EF4-FFF2-40B4-BE49-F238E27FC236}">
                  <a16:creationId xmlns:a16="http://schemas.microsoft.com/office/drawing/2014/main" id="{B0042E00-D6D0-0362-CF7A-C3051BF2542A}"/>
                </a:ext>
              </a:extLst>
            </p:cNvPr>
            <p:cNvSpPr>
              <a:spLocks noChangeShapeType="1"/>
            </p:cNvSpPr>
            <p:nvPr/>
          </p:nvSpPr>
          <p:spPr bwMode="auto">
            <a:xfrm>
              <a:off x="2438400" y="2611423"/>
              <a:ext cx="1676400" cy="1066800"/>
            </a:xfrm>
            <a:prstGeom prst="line">
              <a:avLst/>
            </a:prstGeom>
            <a:noFill/>
            <a:ln w="44450">
              <a:solidFill>
                <a:srgbClr val="FF0000"/>
              </a:solidFill>
              <a:round/>
              <a:headEnd/>
              <a:tailEnd type="triangle" w="med" len="med"/>
            </a:ln>
            <a:effectLst/>
          </p:spPr>
          <p:txBody>
            <a:bodyPr/>
            <a:lstStyle/>
            <a:p>
              <a:endParaRPr lang="zh-TW" altLang="en-US"/>
            </a:p>
          </p:txBody>
        </p:sp>
        <p:sp>
          <p:nvSpPr>
            <p:cNvPr id="45" name="Line 13">
              <a:extLst>
                <a:ext uri="{FF2B5EF4-FFF2-40B4-BE49-F238E27FC236}">
                  <a16:creationId xmlns:a16="http://schemas.microsoft.com/office/drawing/2014/main" id="{ADA2F5E0-02E4-2889-2686-D5B0B1366946}"/>
                </a:ext>
              </a:extLst>
            </p:cNvPr>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46" name="Line 14">
              <a:extLst>
                <a:ext uri="{FF2B5EF4-FFF2-40B4-BE49-F238E27FC236}">
                  <a16:creationId xmlns:a16="http://schemas.microsoft.com/office/drawing/2014/main" id="{CD08E0C0-6037-D294-4F94-1E372C59135E}"/>
                </a:ext>
              </a:extLst>
            </p:cNvPr>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47" name="Line 15">
              <a:extLst>
                <a:ext uri="{FF2B5EF4-FFF2-40B4-BE49-F238E27FC236}">
                  <a16:creationId xmlns:a16="http://schemas.microsoft.com/office/drawing/2014/main" id="{25E447FE-5E3C-87FD-33EC-A3B9E275DB5F}"/>
                </a:ext>
              </a:extLst>
            </p:cNvPr>
            <p:cNvSpPr>
              <a:spLocks noChangeShapeType="1"/>
            </p:cNvSpPr>
            <p:nvPr/>
          </p:nvSpPr>
          <p:spPr bwMode="auto">
            <a:xfrm>
              <a:off x="4724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16">
              <a:extLst>
                <a:ext uri="{FF2B5EF4-FFF2-40B4-BE49-F238E27FC236}">
                  <a16:creationId xmlns:a16="http://schemas.microsoft.com/office/drawing/2014/main" id="{04A7B4E3-6280-CD22-6FA3-76858719A297}"/>
                </a:ext>
              </a:extLst>
            </p:cNvPr>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49" name="Text Box 17">
              <a:extLst>
                <a:ext uri="{FF2B5EF4-FFF2-40B4-BE49-F238E27FC236}">
                  <a16:creationId xmlns:a16="http://schemas.microsoft.com/office/drawing/2014/main" id="{C0813421-C810-6469-2A89-41889CCD61FE}"/>
                </a:ext>
              </a:extLst>
            </p:cNvPr>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0" name="Text Box 18">
              <a:extLst>
                <a:ext uri="{FF2B5EF4-FFF2-40B4-BE49-F238E27FC236}">
                  <a16:creationId xmlns:a16="http://schemas.microsoft.com/office/drawing/2014/main" id="{FDA9BB9D-A016-E8A3-5A24-7CA03D06D462}"/>
                </a:ext>
              </a:extLst>
            </p:cNvPr>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51" name="Text Box 19">
              <a:extLst>
                <a:ext uri="{FF2B5EF4-FFF2-40B4-BE49-F238E27FC236}">
                  <a16:creationId xmlns:a16="http://schemas.microsoft.com/office/drawing/2014/main" id="{293FDFDF-4C63-FA88-4425-18EE95975F51}"/>
                </a:ext>
              </a:extLst>
            </p:cNvPr>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52" name="Text Box 20">
              <a:extLst>
                <a:ext uri="{FF2B5EF4-FFF2-40B4-BE49-F238E27FC236}">
                  <a16:creationId xmlns:a16="http://schemas.microsoft.com/office/drawing/2014/main" id="{BE1BF5D4-1682-39B0-36CA-6FC15C550889}"/>
                </a:ext>
              </a:extLst>
            </p:cNvPr>
            <p:cNvSpPr txBox="1">
              <a:spLocks noChangeArrowheads="1"/>
            </p:cNvSpPr>
            <p:nvPr/>
          </p:nvSpPr>
          <p:spPr bwMode="auto">
            <a:xfrm>
              <a:off x="6765925"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3" name="Text Box 21">
              <a:extLst>
                <a:ext uri="{FF2B5EF4-FFF2-40B4-BE49-F238E27FC236}">
                  <a16:creationId xmlns:a16="http://schemas.microsoft.com/office/drawing/2014/main" id="{A4B04514-973C-ADFA-2675-FE11CC10155B}"/>
                </a:ext>
              </a:extLst>
            </p:cNvPr>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4" name="Text Box 22">
              <a:extLst>
                <a:ext uri="{FF2B5EF4-FFF2-40B4-BE49-F238E27FC236}">
                  <a16:creationId xmlns:a16="http://schemas.microsoft.com/office/drawing/2014/main" id="{2E2A264C-01E0-436D-EB68-C39A11663696}"/>
                </a:ext>
              </a:extLst>
            </p:cNvPr>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5" name="Text Box 23">
              <a:extLst>
                <a:ext uri="{FF2B5EF4-FFF2-40B4-BE49-F238E27FC236}">
                  <a16:creationId xmlns:a16="http://schemas.microsoft.com/office/drawing/2014/main" id="{F8F02F9C-7441-01AB-3E61-031064DB39C4}"/>
                </a:ext>
              </a:extLst>
            </p:cNvPr>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56" name="Text Box 24">
              <a:extLst>
                <a:ext uri="{FF2B5EF4-FFF2-40B4-BE49-F238E27FC236}">
                  <a16:creationId xmlns:a16="http://schemas.microsoft.com/office/drawing/2014/main" id="{E540340F-4743-98C7-3E3A-E5BAB07DC0A8}"/>
                </a:ext>
              </a:extLst>
            </p:cNvPr>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7" name="Text Box 25">
              <a:extLst>
                <a:ext uri="{FF2B5EF4-FFF2-40B4-BE49-F238E27FC236}">
                  <a16:creationId xmlns:a16="http://schemas.microsoft.com/office/drawing/2014/main" id="{30718993-FE62-0B9A-7F39-E7445790A3E0}"/>
                </a:ext>
              </a:extLst>
            </p:cNvPr>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58" name="Text Box 26">
              <a:extLst>
                <a:ext uri="{FF2B5EF4-FFF2-40B4-BE49-F238E27FC236}">
                  <a16:creationId xmlns:a16="http://schemas.microsoft.com/office/drawing/2014/main" id="{B0C8EC0E-8230-AF69-7FF8-E62A75307F43}"/>
                </a:ext>
              </a:extLst>
            </p:cNvPr>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59" name="Text Box 27">
              <a:extLst>
                <a:ext uri="{FF2B5EF4-FFF2-40B4-BE49-F238E27FC236}">
                  <a16:creationId xmlns:a16="http://schemas.microsoft.com/office/drawing/2014/main" id="{4C50D1B2-0962-2AF4-FEDB-7D807226FE13}"/>
                </a:ext>
              </a:extLst>
            </p:cNvPr>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60" name="Text Box 28">
              <a:extLst>
                <a:ext uri="{FF2B5EF4-FFF2-40B4-BE49-F238E27FC236}">
                  <a16:creationId xmlns:a16="http://schemas.microsoft.com/office/drawing/2014/main" id="{41386EF1-0767-AD8E-0B7F-C5BC4660CF65}"/>
                </a:ext>
              </a:extLst>
            </p:cNvPr>
            <p:cNvSpPr txBox="1">
              <a:spLocks noChangeArrowheads="1"/>
            </p:cNvSpPr>
            <p:nvPr/>
          </p:nvSpPr>
          <p:spPr bwMode="auto">
            <a:xfrm>
              <a:off x="6858000" y="1544623"/>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61" name="Text Box 29">
              <a:extLst>
                <a:ext uri="{FF2B5EF4-FFF2-40B4-BE49-F238E27FC236}">
                  <a16:creationId xmlns:a16="http://schemas.microsoft.com/office/drawing/2014/main" id="{67AF7F01-9CF9-AFB7-3F4B-6FAD56ACBD47}"/>
                </a:ext>
              </a:extLst>
            </p:cNvPr>
            <p:cNvSpPr txBox="1">
              <a:spLocks noChangeArrowheads="1"/>
            </p:cNvSpPr>
            <p:nvPr/>
          </p:nvSpPr>
          <p:spPr bwMode="auto">
            <a:xfrm>
              <a:off x="4038600" y="2916223"/>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a:t>
              </a:r>
            </a:p>
          </p:txBody>
        </p:sp>
        <p:sp>
          <p:nvSpPr>
            <p:cNvPr id="62" name="Text Box 30">
              <a:extLst>
                <a:ext uri="{FF2B5EF4-FFF2-40B4-BE49-F238E27FC236}">
                  <a16:creationId xmlns:a16="http://schemas.microsoft.com/office/drawing/2014/main" id="{98EA6F72-7FAB-417C-150A-E35CD3F6463C}"/>
                </a:ext>
              </a:extLst>
            </p:cNvPr>
            <p:cNvSpPr txBox="1">
              <a:spLocks noChangeArrowheads="1"/>
            </p:cNvSpPr>
            <p:nvPr/>
          </p:nvSpPr>
          <p:spPr bwMode="auto">
            <a:xfrm>
              <a:off x="2514600" y="5507023"/>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63" name="Text Box 31">
              <a:extLst>
                <a:ext uri="{FF2B5EF4-FFF2-40B4-BE49-F238E27FC236}">
                  <a16:creationId xmlns:a16="http://schemas.microsoft.com/office/drawing/2014/main" id="{FDC1CDDB-4765-57DA-0491-DDE54A5E8998}"/>
                </a:ext>
              </a:extLst>
            </p:cNvPr>
            <p:cNvSpPr txBox="1">
              <a:spLocks noChangeArrowheads="1"/>
            </p:cNvSpPr>
            <p:nvPr/>
          </p:nvSpPr>
          <p:spPr bwMode="auto">
            <a:xfrm>
              <a:off x="68580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64" name="Line 32">
              <a:extLst>
                <a:ext uri="{FF2B5EF4-FFF2-40B4-BE49-F238E27FC236}">
                  <a16:creationId xmlns:a16="http://schemas.microsoft.com/office/drawing/2014/main" id="{0FF6F423-FB52-72D5-EA44-83191E30D8DF}"/>
                </a:ext>
              </a:extLst>
            </p:cNvPr>
            <p:cNvSpPr>
              <a:spLocks noChangeShapeType="1"/>
            </p:cNvSpPr>
            <p:nvPr/>
          </p:nvSpPr>
          <p:spPr bwMode="auto">
            <a:xfrm flipH="1">
              <a:off x="2895600" y="5888023"/>
              <a:ext cx="76200" cy="152400"/>
            </a:xfrm>
            <a:prstGeom prst="line">
              <a:avLst/>
            </a:prstGeom>
            <a:noFill/>
            <a:ln w="9525">
              <a:solidFill>
                <a:schemeClr val="tx1"/>
              </a:solidFill>
              <a:round/>
              <a:headEnd/>
              <a:tailEnd/>
            </a:ln>
            <a:effectLst/>
          </p:spPr>
          <p:txBody>
            <a:bodyPr/>
            <a:lstStyle/>
            <a:p>
              <a:endParaRPr lang="zh-TW" altLang="en-US"/>
            </a:p>
          </p:txBody>
        </p:sp>
        <p:sp>
          <p:nvSpPr>
            <p:cNvPr id="65" name="Line 35">
              <a:extLst>
                <a:ext uri="{FF2B5EF4-FFF2-40B4-BE49-F238E27FC236}">
                  <a16:creationId xmlns:a16="http://schemas.microsoft.com/office/drawing/2014/main" id="{C3A6CBCF-6274-CAD3-03BE-61156BAD9856}"/>
                </a:ext>
              </a:extLst>
            </p:cNvPr>
            <p:cNvSpPr>
              <a:spLocks noChangeShapeType="1"/>
            </p:cNvSpPr>
            <p:nvPr/>
          </p:nvSpPr>
          <p:spPr bwMode="auto">
            <a:xfrm flipH="1">
              <a:off x="4495800" y="3068623"/>
              <a:ext cx="76200" cy="152400"/>
            </a:xfrm>
            <a:prstGeom prst="line">
              <a:avLst/>
            </a:prstGeom>
            <a:noFill/>
            <a:ln w="9525">
              <a:solidFill>
                <a:schemeClr val="tx1"/>
              </a:solidFill>
              <a:round/>
              <a:headEnd/>
              <a:tailEnd/>
            </a:ln>
            <a:effectLst/>
          </p:spPr>
          <p:txBody>
            <a:bodyPr/>
            <a:lstStyle/>
            <a:p>
              <a:endParaRPr lang="zh-TW" altLang="en-US"/>
            </a:p>
          </p:txBody>
        </p:sp>
        <p:sp>
          <p:nvSpPr>
            <p:cNvPr id="66" name="Line 36">
              <a:extLst>
                <a:ext uri="{FF2B5EF4-FFF2-40B4-BE49-F238E27FC236}">
                  <a16:creationId xmlns:a16="http://schemas.microsoft.com/office/drawing/2014/main" id="{DC1A0C77-2BA4-F56B-8C31-488D80A0AFE1}"/>
                </a:ext>
              </a:extLst>
            </p:cNvPr>
            <p:cNvSpPr>
              <a:spLocks noChangeShapeType="1"/>
            </p:cNvSpPr>
            <p:nvPr/>
          </p:nvSpPr>
          <p:spPr bwMode="auto">
            <a:xfrm flipH="1">
              <a:off x="4419600" y="3297223"/>
              <a:ext cx="76200" cy="152400"/>
            </a:xfrm>
            <a:prstGeom prst="line">
              <a:avLst/>
            </a:prstGeom>
            <a:noFill/>
            <a:ln w="9525">
              <a:solidFill>
                <a:schemeClr val="tx1"/>
              </a:solidFill>
              <a:round/>
              <a:headEnd/>
              <a:tailEnd/>
            </a:ln>
            <a:effectLst/>
          </p:spPr>
          <p:txBody>
            <a:bodyPr/>
            <a:lstStyle/>
            <a:p>
              <a:endParaRPr lang="zh-TW" altLang="en-US"/>
            </a:p>
          </p:txBody>
        </p:sp>
        <p:sp>
          <p:nvSpPr>
            <p:cNvPr id="67" name="Line 37">
              <a:extLst>
                <a:ext uri="{FF2B5EF4-FFF2-40B4-BE49-F238E27FC236}">
                  <a16:creationId xmlns:a16="http://schemas.microsoft.com/office/drawing/2014/main" id="{8C7D1313-662B-523F-F346-AC5487F5135D}"/>
                </a:ext>
              </a:extLst>
            </p:cNvPr>
            <p:cNvSpPr>
              <a:spLocks noChangeShapeType="1"/>
            </p:cNvSpPr>
            <p:nvPr/>
          </p:nvSpPr>
          <p:spPr bwMode="auto">
            <a:xfrm flipH="1">
              <a:off x="7315200" y="1697023"/>
              <a:ext cx="76200" cy="152400"/>
            </a:xfrm>
            <a:prstGeom prst="line">
              <a:avLst/>
            </a:prstGeom>
            <a:noFill/>
            <a:ln w="9525">
              <a:solidFill>
                <a:schemeClr val="tx1"/>
              </a:solidFill>
              <a:round/>
              <a:headEnd/>
              <a:tailEnd/>
            </a:ln>
            <a:effectLst/>
          </p:spPr>
          <p:txBody>
            <a:bodyPr/>
            <a:lstStyle/>
            <a:p>
              <a:endParaRPr lang="zh-TW" altLang="en-US"/>
            </a:p>
          </p:txBody>
        </p:sp>
        <p:sp>
          <p:nvSpPr>
            <p:cNvPr id="68" name="Line 38">
              <a:extLst>
                <a:ext uri="{FF2B5EF4-FFF2-40B4-BE49-F238E27FC236}">
                  <a16:creationId xmlns:a16="http://schemas.microsoft.com/office/drawing/2014/main" id="{11F6A72A-4CEC-2439-8C98-2DC5995A6076}"/>
                </a:ext>
              </a:extLst>
            </p:cNvPr>
            <p:cNvSpPr>
              <a:spLocks noChangeShapeType="1"/>
            </p:cNvSpPr>
            <p:nvPr/>
          </p:nvSpPr>
          <p:spPr bwMode="auto">
            <a:xfrm flipH="1">
              <a:off x="7239000" y="1925623"/>
              <a:ext cx="76200" cy="152400"/>
            </a:xfrm>
            <a:prstGeom prst="line">
              <a:avLst/>
            </a:prstGeom>
            <a:noFill/>
            <a:ln w="9525">
              <a:solidFill>
                <a:schemeClr val="tx1"/>
              </a:solidFill>
              <a:round/>
              <a:headEnd/>
              <a:tailEnd/>
            </a:ln>
            <a:effectLst/>
          </p:spPr>
          <p:txBody>
            <a:bodyPr/>
            <a:lstStyle/>
            <a:p>
              <a:endParaRPr lang="zh-TW" altLang="en-US"/>
            </a:p>
          </p:txBody>
        </p:sp>
        <p:sp>
          <p:nvSpPr>
            <p:cNvPr id="69" name="Line 39">
              <a:extLst>
                <a:ext uri="{FF2B5EF4-FFF2-40B4-BE49-F238E27FC236}">
                  <a16:creationId xmlns:a16="http://schemas.microsoft.com/office/drawing/2014/main" id="{4F1D0716-5F4D-3BC9-33C8-39448E1B37C0}"/>
                </a:ext>
              </a:extLst>
            </p:cNvPr>
            <p:cNvSpPr>
              <a:spLocks noChangeShapeType="1"/>
            </p:cNvSpPr>
            <p:nvPr/>
          </p:nvSpPr>
          <p:spPr bwMode="auto">
            <a:xfrm flipH="1">
              <a:off x="2971800" y="5583223"/>
              <a:ext cx="76200" cy="152400"/>
            </a:xfrm>
            <a:prstGeom prst="line">
              <a:avLst/>
            </a:prstGeom>
            <a:noFill/>
            <a:ln w="9525">
              <a:solidFill>
                <a:schemeClr val="tx1"/>
              </a:solidFill>
              <a:round/>
              <a:headEnd/>
              <a:tailEnd/>
            </a:ln>
            <a:effectLst/>
          </p:spPr>
          <p:txBody>
            <a:bodyPr/>
            <a:lstStyle/>
            <a:p>
              <a:endParaRPr lang="zh-TW" altLang="en-US"/>
            </a:p>
          </p:txBody>
        </p:sp>
      </p:grpSp>
      <p:sp>
        <p:nvSpPr>
          <p:cNvPr id="2" name="Title 1">
            <a:extLst>
              <a:ext uri="{FF2B5EF4-FFF2-40B4-BE49-F238E27FC236}">
                <a16:creationId xmlns:a16="http://schemas.microsoft.com/office/drawing/2014/main" id="{1465E859-1933-0592-596F-684ED51202CA}"/>
              </a:ext>
            </a:extLst>
          </p:cNvPr>
          <p:cNvSpPr>
            <a:spLocks noGrp="1"/>
          </p:cNvSpPr>
          <p:nvPr>
            <p:ph type="title"/>
          </p:nvPr>
        </p:nvSpPr>
        <p:spPr/>
        <p:txBody>
          <a:bodyPr/>
          <a:lstStyle/>
          <a:p>
            <a:r>
              <a:rPr lang="en-US" dirty="0"/>
              <a:t>Bellman-Ford Algorithm Walkthrough – 2 </a:t>
            </a:r>
          </a:p>
        </p:txBody>
      </p:sp>
    </p:spTree>
    <p:extLst>
      <p:ext uri="{BB962C8B-B14F-4D97-AF65-F5344CB8AC3E}">
        <p14:creationId xmlns:p14="http://schemas.microsoft.com/office/powerpoint/2010/main" val="354015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5A2DE028-4C0A-2137-5845-ABEBA85C9958}"/>
              </a:ext>
            </a:extLst>
          </p:cNvPr>
          <p:cNvGrpSpPr/>
          <p:nvPr/>
        </p:nvGrpSpPr>
        <p:grpSpPr>
          <a:xfrm>
            <a:off x="2923268" y="1428736"/>
            <a:ext cx="6721475" cy="4719637"/>
            <a:chOff x="1508125" y="1428736"/>
            <a:chExt cx="6721475" cy="4719637"/>
          </a:xfrm>
        </p:grpSpPr>
        <p:sp>
          <p:nvSpPr>
            <p:cNvPr id="3" name="Oval 2">
              <a:extLst>
                <a:ext uri="{FF2B5EF4-FFF2-40B4-BE49-F238E27FC236}">
                  <a16:creationId xmlns:a16="http://schemas.microsoft.com/office/drawing/2014/main" id="{02EB837E-98F4-1962-623A-DFB3CCC2E273}"/>
                </a:ext>
              </a:extLst>
            </p:cNvPr>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4" name="Oval 3">
              <a:extLst>
                <a:ext uri="{FF2B5EF4-FFF2-40B4-BE49-F238E27FC236}">
                  <a16:creationId xmlns:a16="http://schemas.microsoft.com/office/drawing/2014/main" id="{FE11B93E-8319-C34E-4A15-0F6450A35858}"/>
                </a:ext>
              </a:extLst>
            </p:cNvPr>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5" name="Oval 4">
              <a:extLst>
                <a:ext uri="{FF2B5EF4-FFF2-40B4-BE49-F238E27FC236}">
                  <a16:creationId xmlns:a16="http://schemas.microsoft.com/office/drawing/2014/main" id="{5362611A-9B8D-7385-F076-9011A75E8393}"/>
                </a:ext>
              </a:extLst>
            </p:cNvPr>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6" name="Oval 5">
              <a:extLst>
                <a:ext uri="{FF2B5EF4-FFF2-40B4-BE49-F238E27FC236}">
                  <a16:creationId xmlns:a16="http://schemas.microsoft.com/office/drawing/2014/main" id="{FF078BF7-3A18-0B6B-0218-95EA0AB5B212}"/>
                </a:ext>
              </a:extLst>
            </p:cNvPr>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7" name="Oval 6">
              <a:extLst>
                <a:ext uri="{FF2B5EF4-FFF2-40B4-BE49-F238E27FC236}">
                  <a16:creationId xmlns:a16="http://schemas.microsoft.com/office/drawing/2014/main" id="{AC6AAD10-A2D1-854A-4E10-66DD7EB6D73B}"/>
                </a:ext>
              </a:extLst>
            </p:cNvPr>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8" name="Line 7">
              <a:extLst>
                <a:ext uri="{FF2B5EF4-FFF2-40B4-BE49-F238E27FC236}">
                  <a16:creationId xmlns:a16="http://schemas.microsoft.com/office/drawing/2014/main" id="{3D1B183B-BD34-14EE-8875-1B823B88A721}"/>
                </a:ext>
              </a:extLst>
            </p:cNvPr>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9" name="Line 8">
              <a:extLst>
                <a:ext uri="{FF2B5EF4-FFF2-40B4-BE49-F238E27FC236}">
                  <a16:creationId xmlns:a16="http://schemas.microsoft.com/office/drawing/2014/main" id="{2E920B29-CE11-0566-3B61-88CEDBA44DF7}"/>
                </a:ext>
              </a:extLst>
            </p:cNvPr>
            <p:cNvSpPr>
              <a:spLocks noChangeShapeType="1"/>
            </p:cNvSpPr>
            <p:nvPr/>
          </p:nvSpPr>
          <p:spPr bwMode="auto">
            <a:xfrm flipH="1">
              <a:off x="2590800" y="2459023"/>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10" name="Line 9">
              <a:extLst>
                <a:ext uri="{FF2B5EF4-FFF2-40B4-BE49-F238E27FC236}">
                  <a16:creationId xmlns:a16="http://schemas.microsoft.com/office/drawing/2014/main" id="{F5345DFB-ACE9-9C23-E04D-CBD34801B5B2}"/>
                </a:ext>
              </a:extLst>
            </p:cNvPr>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1" name="Line 10">
              <a:extLst>
                <a:ext uri="{FF2B5EF4-FFF2-40B4-BE49-F238E27FC236}">
                  <a16:creationId xmlns:a16="http://schemas.microsoft.com/office/drawing/2014/main" id="{B79EDE68-3A0E-878D-E6DC-E447D05309B4}"/>
                </a:ext>
              </a:extLst>
            </p:cNvPr>
            <p:cNvSpPr>
              <a:spLocks noChangeShapeType="1"/>
            </p:cNvSpPr>
            <p:nvPr/>
          </p:nvSpPr>
          <p:spPr bwMode="auto">
            <a:xfrm>
              <a:off x="2133600" y="2687623"/>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12" name="Line 11">
              <a:extLst>
                <a:ext uri="{FF2B5EF4-FFF2-40B4-BE49-F238E27FC236}">
                  <a16:creationId xmlns:a16="http://schemas.microsoft.com/office/drawing/2014/main" id="{583A8225-E9F2-4045-3E53-2DA9EE7FA363}"/>
                </a:ext>
              </a:extLst>
            </p:cNvPr>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13" name="Line 12">
              <a:extLst>
                <a:ext uri="{FF2B5EF4-FFF2-40B4-BE49-F238E27FC236}">
                  <a16:creationId xmlns:a16="http://schemas.microsoft.com/office/drawing/2014/main" id="{C9C40AB1-D178-B23E-864B-40C13BA9E707}"/>
                </a:ext>
              </a:extLst>
            </p:cNvPr>
            <p:cNvSpPr>
              <a:spLocks noChangeShapeType="1"/>
            </p:cNvSpPr>
            <p:nvPr/>
          </p:nvSpPr>
          <p:spPr bwMode="auto">
            <a:xfrm>
              <a:off x="2438400" y="2611423"/>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14" name="Line 13">
              <a:extLst>
                <a:ext uri="{FF2B5EF4-FFF2-40B4-BE49-F238E27FC236}">
                  <a16:creationId xmlns:a16="http://schemas.microsoft.com/office/drawing/2014/main" id="{CCA92D69-0D70-05AE-A606-67B0984341BD}"/>
                </a:ext>
              </a:extLst>
            </p:cNvPr>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5" name="Line 14">
              <a:extLst>
                <a:ext uri="{FF2B5EF4-FFF2-40B4-BE49-F238E27FC236}">
                  <a16:creationId xmlns:a16="http://schemas.microsoft.com/office/drawing/2014/main" id="{C06A9664-046D-C32B-4A7A-955B3C71DAF5}"/>
                </a:ext>
              </a:extLst>
            </p:cNvPr>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6" name="Line 15">
              <a:extLst>
                <a:ext uri="{FF2B5EF4-FFF2-40B4-BE49-F238E27FC236}">
                  <a16:creationId xmlns:a16="http://schemas.microsoft.com/office/drawing/2014/main" id="{984BF888-EE49-814D-3BF9-780A4D8BD4FA}"/>
                </a:ext>
              </a:extLst>
            </p:cNvPr>
            <p:cNvSpPr>
              <a:spLocks noChangeShapeType="1"/>
            </p:cNvSpPr>
            <p:nvPr/>
          </p:nvSpPr>
          <p:spPr bwMode="auto">
            <a:xfrm>
              <a:off x="4724400" y="4135423"/>
              <a:ext cx="1676400" cy="990600"/>
            </a:xfrm>
            <a:prstGeom prst="line">
              <a:avLst/>
            </a:prstGeom>
            <a:noFill/>
            <a:ln w="44450">
              <a:solidFill>
                <a:srgbClr val="FF0000"/>
              </a:solidFill>
              <a:round/>
              <a:headEnd/>
              <a:tailEnd type="triangle" w="med" len="med"/>
            </a:ln>
            <a:effectLst/>
          </p:spPr>
          <p:txBody>
            <a:bodyPr/>
            <a:lstStyle/>
            <a:p>
              <a:endParaRPr lang="zh-TW" altLang="en-US"/>
            </a:p>
          </p:txBody>
        </p:sp>
        <p:sp>
          <p:nvSpPr>
            <p:cNvPr id="17" name="Line 16">
              <a:extLst>
                <a:ext uri="{FF2B5EF4-FFF2-40B4-BE49-F238E27FC236}">
                  <a16:creationId xmlns:a16="http://schemas.microsoft.com/office/drawing/2014/main" id="{55ED6D0F-FF2E-11EB-028A-C5E9A493226B}"/>
                </a:ext>
              </a:extLst>
            </p:cNvPr>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8" name="Text Box 17">
              <a:extLst>
                <a:ext uri="{FF2B5EF4-FFF2-40B4-BE49-F238E27FC236}">
                  <a16:creationId xmlns:a16="http://schemas.microsoft.com/office/drawing/2014/main" id="{AF2F908F-7AA2-A343-BC61-417CDA7B0EC9}"/>
                </a:ext>
              </a:extLst>
            </p:cNvPr>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19" name="Text Box 18">
              <a:extLst>
                <a:ext uri="{FF2B5EF4-FFF2-40B4-BE49-F238E27FC236}">
                  <a16:creationId xmlns:a16="http://schemas.microsoft.com/office/drawing/2014/main" id="{B38DA53A-1061-9C22-616B-A5F726DE193A}"/>
                </a:ext>
              </a:extLst>
            </p:cNvPr>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20" name="Text Box 19">
              <a:extLst>
                <a:ext uri="{FF2B5EF4-FFF2-40B4-BE49-F238E27FC236}">
                  <a16:creationId xmlns:a16="http://schemas.microsoft.com/office/drawing/2014/main" id="{65360588-7CD0-93AA-A516-0DC9BB15E2E5}"/>
                </a:ext>
              </a:extLst>
            </p:cNvPr>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21" name="Text Box 20">
              <a:extLst>
                <a:ext uri="{FF2B5EF4-FFF2-40B4-BE49-F238E27FC236}">
                  <a16:creationId xmlns:a16="http://schemas.microsoft.com/office/drawing/2014/main" id="{B6B99ED9-7FFF-3524-A245-87A688CB61AE}"/>
                </a:ext>
              </a:extLst>
            </p:cNvPr>
            <p:cNvSpPr txBox="1">
              <a:spLocks noChangeArrowheads="1"/>
            </p:cNvSpPr>
            <p:nvPr/>
          </p:nvSpPr>
          <p:spPr bwMode="auto">
            <a:xfrm>
              <a:off x="6765925"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22" name="Text Box 21">
              <a:extLst>
                <a:ext uri="{FF2B5EF4-FFF2-40B4-BE49-F238E27FC236}">
                  <a16:creationId xmlns:a16="http://schemas.microsoft.com/office/drawing/2014/main" id="{4B60BE39-754F-BC62-FD75-7E6BECFC740D}"/>
                </a:ext>
              </a:extLst>
            </p:cNvPr>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3" name="Text Box 22">
              <a:extLst>
                <a:ext uri="{FF2B5EF4-FFF2-40B4-BE49-F238E27FC236}">
                  <a16:creationId xmlns:a16="http://schemas.microsoft.com/office/drawing/2014/main" id="{2EF963E8-D054-30D6-C19C-A4E486E168DD}"/>
                </a:ext>
              </a:extLst>
            </p:cNvPr>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24" name="Text Box 23">
              <a:extLst>
                <a:ext uri="{FF2B5EF4-FFF2-40B4-BE49-F238E27FC236}">
                  <a16:creationId xmlns:a16="http://schemas.microsoft.com/office/drawing/2014/main" id="{3ECDE52A-DDAB-2360-3174-D8C099942C53}"/>
                </a:ext>
              </a:extLst>
            </p:cNvPr>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25" name="Text Box 24">
              <a:extLst>
                <a:ext uri="{FF2B5EF4-FFF2-40B4-BE49-F238E27FC236}">
                  <a16:creationId xmlns:a16="http://schemas.microsoft.com/office/drawing/2014/main" id="{C9246FF5-C407-C085-106D-D4CAB2A69418}"/>
                </a:ext>
              </a:extLst>
            </p:cNvPr>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26" name="Text Box 25">
              <a:extLst>
                <a:ext uri="{FF2B5EF4-FFF2-40B4-BE49-F238E27FC236}">
                  <a16:creationId xmlns:a16="http://schemas.microsoft.com/office/drawing/2014/main" id="{6BDD660C-BF58-C9F3-245D-050467E58ACC}"/>
                </a:ext>
              </a:extLst>
            </p:cNvPr>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27" name="Text Box 26">
              <a:extLst>
                <a:ext uri="{FF2B5EF4-FFF2-40B4-BE49-F238E27FC236}">
                  <a16:creationId xmlns:a16="http://schemas.microsoft.com/office/drawing/2014/main" id="{75685E10-4532-A02A-D653-FE090E6B3879}"/>
                </a:ext>
              </a:extLst>
            </p:cNvPr>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28" name="Text Box 27">
              <a:extLst>
                <a:ext uri="{FF2B5EF4-FFF2-40B4-BE49-F238E27FC236}">
                  <a16:creationId xmlns:a16="http://schemas.microsoft.com/office/drawing/2014/main" id="{8CB4CB65-9D15-6BA6-668B-F8729123F115}"/>
                </a:ext>
              </a:extLst>
            </p:cNvPr>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29" name="Text Box 28">
              <a:extLst>
                <a:ext uri="{FF2B5EF4-FFF2-40B4-BE49-F238E27FC236}">
                  <a16:creationId xmlns:a16="http://schemas.microsoft.com/office/drawing/2014/main" id="{ED850833-7233-6E73-0B8E-4F35E5D42B57}"/>
                </a:ext>
              </a:extLst>
            </p:cNvPr>
            <p:cNvSpPr txBox="1">
              <a:spLocks noChangeArrowheads="1"/>
            </p:cNvSpPr>
            <p:nvPr/>
          </p:nvSpPr>
          <p:spPr bwMode="auto">
            <a:xfrm>
              <a:off x="6858000" y="1544623"/>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30" name="Text Box 29">
              <a:extLst>
                <a:ext uri="{FF2B5EF4-FFF2-40B4-BE49-F238E27FC236}">
                  <a16:creationId xmlns:a16="http://schemas.microsoft.com/office/drawing/2014/main" id="{385E24C3-1181-2671-34B7-3FCCF27A9A4C}"/>
                </a:ext>
              </a:extLst>
            </p:cNvPr>
            <p:cNvSpPr txBox="1">
              <a:spLocks noChangeArrowheads="1"/>
            </p:cNvSpPr>
            <p:nvPr/>
          </p:nvSpPr>
          <p:spPr bwMode="auto">
            <a:xfrm>
              <a:off x="4038600" y="2916223"/>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a:t>
              </a:r>
            </a:p>
          </p:txBody>
        </p:sp>
        <p:sp>
          <p:nvSpPr>
            <p:cNvPr id="31" name="Text Box 30">
              <a:extLst>
                <a:ext uri="{FF2B5EF4-FFF2-40B4-BE49-F238E27FC236}">
                  <a16:creationId xmlns:a16="http://schemas.microsoft.com/office/drawing/2014/main" id="{16F17A46-402A-68C4-EE53-5F18F9758765}"/>
                </a:ext>
              </a:extLst>
            </p:cNvPr>
            <p:cNvSpPr txBox="1">
              <a:spLocks noChangeArrowheads="1"/>
            </p:cNvSpPr>
            <p:nvPr/>
          </p:nvSpPr>
          <p:spPr bwMode="auto">
            <a:xfrm>
              <a:off x="2514600" y="5507023"/>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32" name="Text Box 31">
              <a:extLst>
                <a:ext uri="{FF2B5EF4-FFF2-40B4-BE49-F238E27FC236}">
                  <a16:creationId xmlns:a16="http://schemas.microsoft.com/office/drawing/2014/main" id="{62859564-D7F8-BD6D-99B1-894A2774BC63}"/>
                </a:ext>
              </a:extLst>
            </p:cNvPr>
            <p:cNvSpPr txBox="1">
              <a:spLocks noChangeArrowheads="1"/>
            </p:cNvSpPr>
            <p:nvPr/>
          </p:nvSpPr>
          <p:spPr bwMode="auto">
            <a:xfrm>
              <a:off x="6858000" y="5507023"/>
              <a:ext cx="11430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a:t>
              </a:r>
            </a:p>
            <a:p>
              <a:r>
                <a:rPr lang="en-US" altLang="zh-TW">
                  <a:ea typeface="新細明體" charset="-120"/>
                  <a:cs typeface="Arial" charset="0"/>
                </a:rPr>
                <a:t>d: ∞ 3</a:t>
              </a:r>
            </a:p>
          </p:txBody>
        </p:sp>
        <p:sp>
          <p:nvSpPr>
            <p:cNvPr id="33" name="Line 32">
              <a:extLst>
                <a:ext uri="{FF2B5EF4-FFF2-40B4-BE49-F238E27FC236}">
                  <a16:creationId xmlns:a16="http://schemas.microsoft.com/office/drawing/2014/main" id="{763D69A2-5F08-C8DE-EC0C-68186D92B77E}"/>
                </a:ext>
              </a:extLst>
            </p:cNvPr>
            <p:cNvSpPr>
              <a:spLocks noChangeShapeType="1"/>
            </p:cNvSpPr>
            <p:nvPr/>
          </p:nvSpPr>
          <p:spPr bwMode="auto">
            <a:xfrm flipH="1">
              <a:off x="2895600" y="5888023"/>
              <a:ext cx="76200" cy="152400"/>
            </a:xfrm>
            <a:prstGeom prst="line">
              <a:avLst/>
            </a:prstGeom>
            <a:noFill/>
            <a:ln w="9525">
              <a:solidFill>
                <a:schemeClr val="tx1"/>
              </a:solidFill>
              <a:round/>
              <a:headEnd/>
              <a:tailEnd/>
            </a:ln>
            <a:effectLst/>
          </p:spPr>
          <p:txBody>
            <a:bodyPr/>
            <a:lstStyle/>
            <a:p>
              <a:endParaRPr lang="zh-TW" altLang="en-US"/>
            </a:p>
          </p:txBody>
        </p:sp>
        <p:sp>
          <p:nvSpPr>
            <p:cNvPr id="71" name="Line 33">
              <a:extLst>
                <a:ext uri="{FF2B5EF4-FFF2-40B4-BE49-F238E27FC236}">
                  <a16:creationId xmlns:a16="http://schemas.microsoft.com/office/drawing/2014/main" id="{B9802D8F-B553-C5C6-A846-169332A288EA}"/>
                </a:ext>
              </a:extLst>
            </p:cNvPr>
            <p:cNvSpPr>
              <a:spLocks noChangeShapeType="1"/>
            </p:cNvSpPr>
            <p:nvPr/>
          </p:nvSpPr>
          <p:spPr bwMode="auto">
            <a:xfrm flipH="1">
              <a:off x="4495800" y="3068623"/>
              <a:ext cx="76200" cy="152400"/>
            </a:xfrm>
            <a:prstGeom prst="line">
              <a:avLst/>
            </a:prstGeom>
            <a:noFill/>
            <a:ln w="9525">
              <a:solidFill>
                <a:schemeClr val="tx1"/>
              </a:solidFill>
              <a:round/>
              <a:headEnd/>
              <a:tailEnd/>
            </a:ln>
            <a:effectLst/>
          </p:spPr>
          <p:txBody>
            <a:bodyPr/>
            <a:lstStyle/>
            <a:p>
              <a:endParaRPr lang="zh-TW" altLang="en-US"/>
            </a:p>
          </p:txBody>
        </p:sp>
        <p:sp>
          <p:nvSpPr>
            <p:cNvPr id="72" name="Line 34">
              <a:extLst>
                <a:ext uri="{FF2B5EF4-FFF2-40B4-BE49-F238E27FC236}">
                  <a16:creationId xmlns:a16="http://schemas.microsoft.com/office/drawing/2014/main" id="{87C275B7-3FEB-40D7-50E6-65A2D2A73C56}"/>
                </a:ext>
              </a:extLst>
            </p:cNvPr>
            <p:cNvSpPr>
              <a:spLocks noChangeShapeType="1"/>
            </p:cNvSpPr>
            <p:nvPr/>
          </p:nvSpPr>
          <p:spPr bwMode="auto">
            <a:xfrm flipH="1">
              <a:off x="4419600" y="3297223"/>
              <a:ext cx="76200" cy="152400"/>
            </a:xfrm>
            <a:prstGeom prst="line">
              <a:avLst/>
            </a:prstGeom>
            <a:noFill/>
            <a:ln w="9525">
              <a:solidFill>
                <a:schemeClr val="tx1"/>
              </a:solidFill>
              <a:round/>
              <a:headEnd/>
              <a:tailEnd/>
            </a:ln>
            <a:effectLst/>
          </p:spPr>
          <p:txBody>
            <a:bodyPr/>
            <a:lstStyle/>
            <a:p>
              <a:endParaRPr lang="zh-TW" altLang="en-US"/>
            </a:p>
          </p:txBody>
        </p:sp>
        <p:sp>
          <p:nvSpPr>
            <p:cNvPr id="73" name="Line 35">
              <a:extLst>
                <a:ext uri="{FF2B5EF4-FFF2-40B4-BE49-F238E27FC236}">
                  <a16:creationId xmlns:a16="http://schemas.microsoft.com/office/drawing/2014/main" id="{9F6C3C3C-89EB-2D5C-C5BE-E05A72DFF2E0}"/>
                </a:ext>
              </a:extLst>
            </p:cNvPr>
            <p:cNvSpPr>
              <a:spLocks noChangeShapeType="1"/>
            </p:cNvSpPr>
            <p:nvPr/>
          </p:nvSpPr>
          <p:spPr bwMode="auto">
            <a:xfrm flipH="1">
              <a:off x="7315200" y="1697023"/>
              <a:ext cx="76200" cy="152400"/>
            </a:xfrm>
            <a:prstGeom prst="line">
              <a:avLst/>
            </a:prstGeom>
            <a:noFill/>
            <a:ln w="9525">
              <a:solidFill>
                <a:schemeClr val="tx1"/>
              </a:solidFill>
              <a:round/>
              <a:headEnd/>
              <a:tailEnd/>
            </a:ln>
            <a:effectLst/>
          </p:spPr>
          <p:txBody>
            <a:bodyPr/>
            <a:lstStyle/>
            <a:p>
              <a:endParaRPr lang="zh-TW" altLang="en-US"/>
            </a:p>
          </p:txBody>
        </p:sp>
        <p:sp>
          <p:nvSpPr>
            <p:cNvPr id="74" name="Line 36">
              <a:extLst>
                <a:ext uri="{FF2B5EF4-FFF2-40B4-BE49-F238E27FC236}">
                  <a16:creationId xmlns:a16="http://schemas.microsoft.com/office/drawing/2014/main" id="{2DC74013-5328-CB27-AC08-48310C7BAB2C}"/>
                </a:ext>
              </a:extLst>
            </p:cNvPr>
            <p:cNvSpPr>
              <a:spLocks noChangeShapeType="1"/>
            </p:cNvSpPr>
            <p:nvPr/>
          </p:nvSpPr>
          <p:spPr bwMode="auto">
            <a:xfrm flipH="1">
              <a:off x="7239000" y="1925623"/>
              <a:ext cx="76200" cy="152400"/>
            </a:xfrm>
            <a:prstGeom prst="line">
              <a:avLst/>
            </a:prstGeom>
            <a:noFill/>
            <a:ln w="9525">
              <a:solidFill>
                <a:schemeClr val="tx1"/>
              </a:solidFill>
              <a:round/>
              <a:headEnd/>
              <a:tailEnd/>
            </a:ln>
            <a:effectLst/>
          </p:spPr>
          <p:txBody>
            <a:bodyPr/>
            <a:lstStyle/>
            <a:p>
              <a:endParaRPr lang="zh-TW" altLang="en-US"/>
            </a:p>
          </p:txBody>
        </p:sp>
        <p:sp>
          <p:nvSpPr>
            <p:cNvPr id="75" name="Line 37">
              <a:extLst>
                <a:ext uri="{FF2B5EF4-FFF2-40B4-BE49-F238E27FC236}">
                  <a16:creationId xmlns:a16="http://schemas.microsoft.com/office/drawing/2014/main" id="{A4FDD1DC-4BD5-87C6-88ED-EC14564AA0DF}"/>
                </a:ext>
              </a:extLst>
            </p:cNvPr>
            <p:cNvSpPr>
              <a:spLocks noChangeShapeType="1"/>
            </p:cNvSpPr>
            <p:nvPr/>
          </p:nvSpPr>
          <p:spPr bwMode="auto">
            <a:xfrm flipH="1">
              <a:off x="2971800" y="5583223"/>
              <a:ext cx="76200" cy="152400"/>
            </a:xfrm>
            <a:prstGeom prst="line">
              <a:avLst/>
            </a:prstGeom>
            <a:noFill/>
            <a:ln w="9525">
              <a:solidFill>
                <a:schemeClr val="tx1"/>
              </a:solidFill>
              <a:round/>
              <a:headEnd/>
              <a:tailEnd/>
            </a:ln>
            <a:effectLst/>
          </p:spPr>
          <p:txBody>
            <a:bodyPr/>
            <a:lstStyle/>
            <a:p>
              <a:endParaRPr lang="zh-TW" altLang="en-US"/>
            </a:p>
          </p:txBody>
        </p:sp>
        <p:sp>
          <p:nvSpPr>
            <p:cNvPr id="76" name="Line 39">
              <a:extLst>
                <a:ext uri="{FF2B5EF4-FFF2-40B4-BE49-F238E27FC236}">
                  <a16:creationId xmlns:a16="http://schemas.microsoft.com/office/drawing/2014/main" id="{EF9CE497-2365-6A70-E549-94D393743A16}"/>
                </a:ext>
              </a:extLst>
            </p:cNvPr>
            <p:cNvSpPr>
              <a:spLocks noChangeShapeType="1"/>
            </p:cNvSpPr>
            <p:nvPr/>
          </p:nvSpPr>
          <p:spPr bwMode="auto">
            <a:xfrm flipH="1">
              <a:off x="7315200" y="5659423"/>
              <a:ext cx="76200" cy="152400"/>
            </a:xfrm>
            <a:prstGeom prst="line">
              <a:avLst/>
            </a:prstGeom>
            <a:noFill/>
            <a:ln w="9525">
              <a:solidFill>
                <a:schemeClr val="tx1"/>
              </a:solidFill>
              <a:round/>
              <a:headEnd/>
              <a:tailEnd/>
            </a:ln>
            <a:effectLst/>
          </p:spPr>
          <p:txBody>
            <a:bodyPr/>
            <a:lstStyle/>
            <a:p>
              <a:endParaRPr lang="zh-TW" altLang="en-US"/>
            </a:p>
          </p:txBody>
        </p:sp>
        <p:sp>
          <p:nvSpPr>
            <p:cNvPr id="77" name="Line 40">
              <a:extLst>
                <a:ext uri="{FF2B5EF4-FFF2-40B4-BE49-F238E27FC236}">
                  <a16:creationId xmlns:a16="http://schemas.microsoft.com/office/drawing/2014/main" id="{0D623312-3E3E-35F2-DED1-5D1B7386295F}"/>
                </a:ext>
              </a:extLst>
            </p:cNvPr>
            <p:cNvSpPr>
              <a:spLocks noChangeShapeType="1"/>
            </p:cNvSpPr>
            <p:nvPr/>
          </p:nvSpPr>
          <p:spPr bwMode="auto">
            <a:xfrm flipH="1">
              <a:off x="7239000" y="5888023"/>
              <a:ext cx="76200" cy="152400"/>
            </a:xfrm>
            <a:prstGeom prst="line">
              <a:avLst/>
            </a:prstGeom>
            <a:noFill/>
            <a:ln w="9525">
              <a:solidFill>
                <a:schemeClr val="tx1"/>
              </a:solidFill>
              <a:round/>
              <a:headEnd/>
              <a:tailEnd/>
            </a:ln>
            <a:effectLst/>
          </p:spPr>
          <p:txBody>
            <a:bodyPr/>
            <a:lstStyle/>
            <a:p>
              <a:endParaRPr lang="zh-TW" altLang="en-US"/>
            </a:p>
          </p:txBody>
        </p:sp>
      </p:grpSp>
      <p:sp>
        <p:nvSpPr>
          <p:cNvPr id="2" name="Title 1">
            <a:extLst>
              <a:ext uri="{FF2B5EF4-FFF2-40B4-BE49-F238E27FC236}">
                <a16:creationId xmlns:a16="http://schemas.microsoft.com/office/drawing/2014/main" id="{1465E859-1933-0592-596F-684ED51202CA}"/>
              </a:ext>
            </a:extLst>
          </p:cNvPr>
          <p:cNvSpPr>
            <a:spLocks noGrp="1"/>
          </p:cNvSpPr>
          <p:nvPr>
            <p:ph type="title"/>
          </p:nvPr>
        </p:nvSpPr>
        <p:spPr/>
        <p:txBody>
          <a:bodyPr/>
          <a:lstStyle/>
          <a:p>
            <a:r>
              <a:rPr lang="en-US" dirty="0"/>
              <a:t>Bellman-Ford Algorithm Walkthrough – 3 </a:t>
            </a:r>
          </a:p>
        </p:txBody>
      </p:sp>
    </p:spTree>
    <p:extLst>
      <p:ext uri="{BB962C8B-B14F-4D97-AF65-F5344CB8AC3E}">
        <p14:creationId xmlns:p14="http://schemas.microsoft.com/office/powerpoint/2010/main" val="234403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EC31-634F-6750-A137-DA487C12EF43}"/>
              </a:ext>
            </a:extLst>
          </p:cNvPr>
          <p:cNvSpPr>
            <a:spLocks noGrp="1"/>
          </p:cNvSpPr>
          <p:nvPr>
            <p:ph type="title"/>
          </p:nvPr>
        </p:nvSpPr>
        <p:spPr/>
        <p:txBody>
          <a:bodyPr/>
          <a:lstStyle/>
          <a:p>
            <a:r>
              <a:rPr lang="en-US" dirty="0"/>
              <a:t>Algorithm Complexity</a:t>
            </a:r>
          </a:p>
        </p:txBody>
      </p:sp>
      <p:sp>
        <p:nvSpPr>
          <p:cNvPr id="3" name="Content Placeholder 2">
            <a:extLst>
              <a:ext uri="{FF2B5EF4-FFF2-40B4-BE49-F238E27FC236}">
                <a16:creationId xmlns:a16="http://schemas.microsoft.com/office/drawing/2014/main" id="{22ABF3D3-D434-C1D8-89C9-38394AC55E10}"/>
              </a:ext>
            </a:extLst>
          </p:cNvPr>
          <p:cNvSpPr>
            <a:spLocks noGrp="1"/>
          </p:cNvSpPr>
          <p:nvPr>
            <p:ph idx="1"/>
          </p:nvPr>
        </p:nvSpPr>
        <p:spPr/>
        <p:txBody>
          <a:bodyPr/>
          <a:lstStyle/>
          <a:p>
            <a:pPr>
              <a:tabLst>
                <a:tab pos="2281238" algn="l"/>
              </a:tabLst>
            </a:pPr>
            <a:r>
              <a:rPr lang="en-US" altLang="zh-TW" b="1" dirty="0">
                <a:ea typeface="新細明體" charset="-120"/>
              </a:rPr>
              <a:t>Running time: O(VE)</a:t>
            </a:r>
          </a:p>
          <a:p>
            <a:pPr lvl="1">
              <a:tabLst>
                <a:tab pos="2281238" algn="l"/>
              </a:tabLst>
            </a:pPr>
            <a:r>
              <a:rPr lang="en-US" altLang="zh-TW" dirty="0">
                <a:ea typeface="新細明體" charset="-120"/>
              </a:rPr>
              <a:t>Not so good for large dense graphs</a:t>
            </a:r>
          </a:p>
          <a:p>
            <a:pPr lvl="1">
              <a:tabLst>
                <a:tab pos="2281238" algn="l"/>
              </a:tabLst>
            </a:pPr>
            <a:r>
              <a:rPr lang="en-US" altLang="zh-TW" dirty="0">
                <a:ea typeface="新細明體" charset="-120"/>
              </a:rPr>
              <a:t>But a very practical algorithm in many ways</a:t>
            </a:r>
          </a:p>
          <a:p>
            <a:pPr>
              <a:tabLst>
                <a:tab pos="2281238" algn="l"/>
              </a:tabLst>
            </a:pPr>
            <a:r>
              <a:rPr lang="en-US" altLang="zh-TW" b="1" dirty="0">
                <a:ea typeface="新細明體" charset="-120"/>
              </a:rPr>
              <a:t>What about graph with negative cycles?</a:t>
            </a:r>
          </a:p>
          <a:p>
            <a:pPr lvl="1">
              <a:tabLst>
                <a:tab pos="2281238" algn="l"/>
              </a:tabLst>
            </a:pPr>
            <a:r>
              <a:rPr lang="en-US" altLang="zh-TW" dirty="0">
                <a:ea typeface="新細明體" charset="-120"/>
              </a:rPr>
              <a:t>For the case that shortest path does not exist</a:t>
            </a:r>
          </a:p>
          <a:p>
            <a:endParaRPr lang="en-US" dirty="0"/>
          </a:p>
        </p:txBody>
      </p:sp>
    </p:spTree>
    <p:extLst>
      <p:ext uri="{BB962C8B-B14F-4D97-AF65-F5344CB8AC3E}">
        <p14:creationId xmlns:p14="http://schemas.microsoft.com/office/powerpoint/2010/main" val="205088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Negative Cycle Walkthrough – 1 </a:t>
            </a:r>
            <a:endParaRPr lang="zh-TW" altLang="en-US" dirty="0"/>
          </a:p>
        </p:txBody>
      </p:sp>
      <p:sp>
        <p:nvSpPr>
          <p:cNvPr id="5" name="Oval 2"/>
          <p:cNvSpPr>
            <a:spLocks noChangeArrowheads="1"/>
          </p:cNvSpPr>
          <p:nvPr/>
        </p:nvSpPr>
        <p:spPr bwMode="auto">
          <a:xfrm>
            <a:off x="3429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6" name="Oval 3"/>
          <p:cNvSpPr>
            <a:spLocks noChangeArrowheads="1"/>
          </p:cNvSpPr>
          <p:nvPr/>
        </p:nvSpPr>
        <p:spPr bwMode="auto">
          <a:xfrm>
            <a:off x="5638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7" name="Oval 4"/>
          <p:cNvSpPr>
            <a:spLocks noChangeArrowheads="1"/>
          </p:cNvSpPr>
          <p:nvPr/>
        </p:nvSpPr>
        <p:spPr bwMode="auto">
          <a:xfrm>
            <a:off x="7848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8" name="Oval 5"/>
          <p:cNvSpPr>
            <a:spLocks noChangeArrowheads="1"/>
          </p:cNvSpPr>
          <p:nvPr/>
        </p:nvSpPr>
        <p:spPr bwMode="auto">
          <a:xfrm>
            <a:off x="7848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9" name="Oval 6"/>
          <p:cNvSpPr>
            <a:spLocks noChangeArrowheads="1"/>
          </p:cNvSpPr>
          <p:nvPr/>
        </p:nvSpPr>
        <p:spPr bwMode="auto">
          <a:xfrm>
            <a:off x="3429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10" name="Line 7"/>
          <p:cNvSpPr>
            <a:spLocks noChangeShapeType="1"/>
          </p:cNvSpPr>
          <p:nvPr/>
        </p:nvSpPr>
        <p:spPr bwMode="auto">
          <a:xfrm flipH="1">
            <a:off x="4114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1" name="Line 8"/>
          <p:cNvSpPr>
            <a:spLocks noChangeShapeType="1"/>
          </p:cNvSpPr>
          <p:nvPr/>
        </p:nvSpPr>
        <p:spPr bwMode="auto">
          <a:xfrm flipH="1">
            <a:off x="4114800" y="2459023"/>
            <a:ext cx="3733800" cy="0"/>
          </a:xfrm>
          <a:prstGeom prst="line">
            <a:avLst/>
          </a:prstGeom>
          <a:noFill/>
          <a:ln w="9525">
            <a:solidFill>
              <a:schemeClr val="tx1"/>
            </a:solidFill>
            <a:round/>
            <a:headEnd type="triangle" w="med" len="med"/>
            <a:tailEnd/>
          </a:ln>
          <a:effectLst/>
        </p:spPr>
        <p:txBody>
          <a:bodyPr/>
          <a:lstStyle/>
          <a:p>
            <a:endParaRPr lang="zh-TW" altLang="en-US"/>
          </a:p>
        </p:txBody>
      </p:sp>
      <p:sp>
        <p:nvSpPr>
          <p:cNvPr id="12" name="Line 9"/>
          <p:cNvSpPr>
            <a:spLocks noChangeShapeType="1"/>
          </p:cNvSpPr>
          <p:nvPr/>
        </p:nvSpPr>
        <p:spPr bwMode="auto">
          <a:xfrm flipH="1">
            <a:off x="4114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3" name="Line 10"/>
          <p:cNvSpPr>
            <a:spLocks noChangeShapeType="1"/>
          </p:cNvSpPr>
          <p:nvPr/>
        </p:nvSpPr>
        <p:spPr bwMode="auto">
          <a:xfrm>
            <a:off x="3657600" y="2687623"/>
            <a:ext cx="0" cy="2362200"/>
          </a:xfrm>
          <a:prstGeom prst="line">
            <a:avLst/>
          </a:prstGeom>
          <a:noFill/>
          <a:ln w="9525">
            <a:solidFill>
              <a:schemeClr val="tx1"/>
            </a:solidFill>
            <a:round/>
            <a:headEnd/>
            <a:tailEnd type="triangle" w="med" len="med"/>
          </a:ln>
          <a:effectLst/>
        </p:spPr>
        <p:txBody>
          <a:bodyPr/>
          <a:lstStyle/>
          <a:p>
            <a:endParaRPr lang="zh-TW" altLang="en-US"/>
          </a:p>
        </p:txBody>
      </p:sp>
      <p:sp>
        <p:nvSpPr>
          <p:cNvPr id="14" name="Line 11"/>
          <p:cNvSpPr>
            <a:spLocks noChangeShapeType="1"/>
          </p:cNvSpPr>
          <p:nvPr/>
        </p:nvSpPr>
        <p:spPr bwMode="auto">
          <a:xfrm>
            <a:off x="8305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15" name="Line 12"/>
          <p:cNvSpPr>
            <a:spLocks noChangeShapeType="1"/>
          </p:cNvSpPr>
          <p:nvPr/>
        </p:nvSpPr>
        <p:spPr bwMode="auto">
          <a:xfrm>
            <a:off x="3962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6" name="Line 13"/>
          <p:cNvSpPr>
            <a:spLocks noChangeShapeType="1"/>
          </p:cNvSpPr>
          <p:nvPr/>
        </p:nvSpPr>
        <p:spPr bwMode="auto">
          <a:xfrm flipH="1">
            <a:off x="6248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7" name="Line 14"/>
          <p:cNvSpPr>
            <a:spLocks noChangeShapeType="1"/>
          </p:cNvSpPr>
          <p:nvPr/>
        </p:nvSpPr>
        <p:spPr bwMode="auto">
          <a:xfrm flipH="1">
            <a:off x="3962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8" name="Line 15"/>
          <p:cNvSpPr>
            <a:spLocks noChangeShapeType="1"/>
          </p:cNvSpPr>
          <p:nvPr/>
        </p:nvSpPr>
        <p:spPr bwMode="auto">
          <a:xfrm>
            <a:off x="6248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9" name="Line 16"/>
          <p:cNvSpPr>
            <a:spLocks noChangeShapeType="1"/>
          </p:cNvSpPr>
          <p:nvPr/>
        </p:nvSpPr>
        <p:spPr bwMode="auto">
          <a:xfrm flipV="1">
            <a:off x="4038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20" name="Text Box 17"/>
          <p:cNvSpPr txBox="1">
            <a:spLocks noChangeArrowheads="1"/>
          </p:cNvSpPr>
          <p:nvPr/>
        </p:nvSpPr>
        <p:spPr bwMode="auto">
          <a:xfrm>
            <a:off x="5851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1" name="Text Box 18"/>
          <p:cNvSpPr txBox="1">
            <a:spLocks noChangeArrowheads="1"/>
          </p:cNvSpPr>
          <p:nvPr/>
        </p:nvSpPr>
        <p:spPr bwMode="auto">
          <a:xfrm>
            <a:off x="5851525" y="2419336"/>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22" name="Text Box 19"/>
          <p:cNvSpPr txBox="1">
            <a:spLocks noChangeArrowheads="1"/>
          </p:cNvSpPr>
          <p:nvPr/>
        </p:nvSpPr>
        <p:spPr bwMode="auto">
          <a:xfrm>
            <a:off x="3260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23" name="Text Box 20"/>
          <p:cNvSpPr txBox="1">
            <a:spLocks noChangeArrowheads="1"/>
          </p:cNvSpPr>
          <p:nvPr/>
        </p:nvSpPr>
        <p:spPr bwMode="auto">
          <a:xfrm>
            <a:off x="8289925" y="3486136"/>
            <a:ext cx="372218" cy="369332"/>
          </a:xfrm>
          <a:prstGeom prst="rect">
            <a:avLst/>
          </a:prstGeom>
          <a:noFill/>
          <a:ln w="9525">
            <a:noFill/>
            <a:miter lim="800000"/>
            <a:headEnd/>
            <a:tailEnd/>
          </a:ln>
          <a:effectLst/>
        </p:spPr>
        <p:txBody>
          <a:bodyPr wrap="none">
            <a:spAutoFit/>
          </a:bodyPr>
          <a:lstStyle/>
          <a:p>
            <a:r>
              <a:rPr lang="en-US" altLang="zh-TW">
                <a:solidFill>
                  <a:srgbClr val="FF0000"/>
                </a:solidFill>
                <a:ea typeface="新細明體" charset="-120"/>
              </a:rPr>
              <a:t>-3</a:t>
            </a:r>
          </a:p>
        </p:txBody>
      </p:sp>
      <p:sp>
        <p:nvSpPr>
          <p:cNvPr id="24" name="Text Box 21"/>
          <p:cNvSpPr txBox="1">
            <a:spLocks noChangeArrowheads="1"/>
          </p:cNvSpPr>
          <p:nvPr/>
        </p:nvSpPr>
        <p:spPr bwMode="auto">
          <a:xfrm>
            <a:off x="4479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5" name="Text Box 22"/>
          <p:cNvSpPr txBox="1">
            <a:spLocks noChangeArrowheads="1"/>
          </p:cNvSpPr>
          <p:nvPr/>
        </p:nvSpPr>
        <p:spPr bwMode="auto">
          <a:xfrm>
            <a:off x="7146925" y="3105136"/>
            <a:ext cx="311150" cy="366712"/>
          </a:xfrm>
          <a:prstGeom prst="rect">
            <a:avLst/>
          </a:prstGeom>
          <a:noFill/>
          <a:ln w="9525">
            <a:noFill/>
            <a:miter lim="800000"/>
            <a:headEnd/>
            <a:tailEnd/>
          </a:ln>
          <a:effectLst/>
        </p:spPr>
        <p:txBody>
          <a:bodyPr wrap="none">
            <a:spAutoFit/>
          </a:bodyPr>
          <a:lstStyle/>
          <a:p>
            <a:r>
              <a:rPr lang="en-US" altLang="zh-TW" b="1">
                <a:solidFill>
                  <a:srgbClr val="FF0000"/>
                </a:solidFill>
                <a:ea typeface="新細明體" charset="-120"/>
              </a:rPr>
              <a:t>1</a:t>
            </a:r>
          </a:p>
        </p:txBody>
      </p:sp>
      <p:sp>
        <p:nvSpPr>
          <p:cNvPr id="27" name="Text Box 23"/>
          <p:cNvSpPr txBox="1">
            <a:spLocks noChangeArrowheads="1"/>
          </p:cNvSpPr>
          <p:nvPr/>
        </p:nvSpPr>
        <p:spPr bwMode="auto">
          <a:xfrm>
            <a:off x="4479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28" name="Text Box 24"/>
          <p:cNvSpPr txBox="1">
            <a:spLocks noChangeArrowheads="1"/>
          </p:cNvSpPr>
          <p:nvPr/>
        </p:nvSpPr>
        <p:spPr bwMode="auto">
          <a:xfrm>
            <a:off x="6918325" y="4248136"/>
            <a:ext cx="311150" cy="366712"/>
          </a:xfrm>
          <a:prstGeom prst="rect">
            <a:avLst/>
          </a:prstGeom>
          <a:noFill/>
          <a:ln w="9525">
            <a:noFill/>
            <a:miter lim="800000"/>
            <a:headEnd/>
            <a:tailEnd/>
          </a:ln>
          <a:effectLst/>
        </p:spPr>
        <p:txBody>
          <a:bodyPr wrap="none">
            <a:spAutoFit/>
          </a:bodyPr>
          <a:lstStyle/>
          <a:p>
            <a:r>
              <a:rPr lang="en-US" altLang="zh-TW" b="1">
                <a:solidFill>
                  <a:srgbClr val="FF0000"/>
                </a:solidFill>
                <a:ea typeface="新細明體" charset="-120"/>
              </a:rPr>
              <a:t>1</a:t>
            </a:r>
          </a:p>
        </p:txBody>
      </p:sp>
      <p:sp>
        <p:nvSpPr>
          <p:cNvPr id="29" name="Text Box 25"/>
          <p:cNvSpPr txBox="1">
            <a:spLocks noChangeArrowheads="1"/>
          </p:cNvSpPr>
          <p:nvPr/>
        </p:nvSpPr>
        <p:spPr bwMode="auto">
          <a:xfrm>
            <a:off x="4937125" y="4629136"/>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30" name="Text Box 26"/>
          <p:cNvSpPr txBox="1">
            <a:spLocks noChangeArrowheads="1"/>
          </p:cNvSpPr>
          <p:nvPr/>
        </p:nvSpPr>
        <p:spPr bwMode="auto">
          <a:xfrm>
            <a:off x="5699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31" name="Text Box 27"/>
          <p:cNvSpPr txBox="1">
            <a:spLocks noChangeArrowheads="1"/>
          </p:cNvSpPr>
          <p:nvPr/>
        </p:nvSpPr>
        <p:spPr bwMode="auto">
          <a:xfrm>
            <a:off x="3032126"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32" name="Text Box 28"/>
          <p:cNvSpPr txBox="1">
            <a:spLocks noChangeArrowheads="1"/>
          </p:cNvSpPr>
          <p:nvPr/>
        </p:nvSpPr>
        <p:spPr bwMode="auto">
          <a:xfrm>
            <a:off x="8382001" y="15446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3" name="Text Box 29"/>
          <p:cNvSpPr txBox="1">
            <a:spLocks noChangeArrowheads="1"/>
          </p:cNvSpPr>
          <p:nvPr/>
        </p:nvSpPr>
        <p:spPr bwMode="auto">
          <a:xfrm>
            <a:off x="5562601" y="29162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4" name="Text Box 30"/>
          <p:cNvSpPr txBox="1">
            <a:spLocks noChangeArrowheads="1"/>
          </p:cNvSpPr>
          <p:nvPr/>
        </p:nvSpPr>
        <p:spPr bwMode="auto">
          <a:xfrm>
            <a:off x="4038601"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5" name="Text Box 31"/>
          <p:cNvSpPr txBox="1">
            <a:spLocks noChangeArrowheads="1"/>
          </p:cNvSpPr>
          <p:nvPr/>
        </p:nvSpPr>
        <p:spPr bwMode="auto">
          <a:xfrm>
            <a:off x="8382001"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Tree>
    <p:extLst>
      <p:ext uri="{BB962C8B-B14F-4D97-AF65-F5344CB8AC3E}">
        <p14:creationId xmlns:p14="http://schemas.microsoft.com/office/powerpoint/2010/main" val="3624444719"/>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Negative Cycle Walkthrough – 2</a:t>
            </a:r>
            <a:endParaRPr lang="zh-TW" altLang="en-US" dirty="0"/>
          </a:p>
        </p:txBody>
      </p:sp>
      <p:sp>
        <p:nvSpPr>
          <p:cNvPr id="36" name="Oval 2"/>
          <p:cNvSpPr>
            <a:spLocks noChangeArrowheads="1"/>
          </p:cNvSpPr>
          <p:nvPr/>
        </p:nvSpPr>
        <p:spPr bwMode="auto">
          <a:xfrm>
            <a:off x="3429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37" name="Oval 3"/>
          <p:cNvSpPr>
            <a:spLocks noChangeArrowheads="1"/>
          </p:cNvSpPr>
          <p:nvPr/>
        </p:nvSpPr>
        <p:spPr bwMode="auto">
          <a:xfrm>
            <a:off x="5638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38" name="Oval 4"/>
          <p:cNvSpPr>
            <a:spLocks noChangeArrowheads="1"/>
          </p:cNvSpPr>
          <p:nvPr/>
        </p:nvSpPr>
        <p:spPr bwMode="auto">
          <a:xfrm>
            <a:off x="7848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39" name="Oval 5"/>
          <p:cNvSpPr>
            <a:spLocks noChangeArrowheads="1"/>
          </p:cNvSpPr>
          <p:nvPr/>
        </p:nvSpPr>
        <p:spPr bwMode="auto">
          <a:xfrm>
            <a:off x="7848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40" name="Oval 6"/>
          <p:cNvSpPr>
            <a:spLocks noChangeArrowheads="1"/>
          </p:cNvSpPr>
          <p:nvPr/>
        </p:nvSpPr>
        <p:spPr bwMode="auto">
          <a:xfrm>
            <a:off x="3429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41" name="Line 7"/>
          <p:cNvSpPr>
            <a:spLocks noChangeShapeType="1"/>
          </p:cNvSpPr>
          <p:nvPr/>
        </p:nvSpPr>
        <p:spPr bwMode="auto">
          <a:xfrm flipH="1">
            <a:off x="4114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2" name="Line 8"/>
          <p:cNvSpPr>
            <a:spLocks noChangeShapeType="1"/>
          </p:cNvSpPr>
          <p:nvPr/>
        </p:nvSpPr>
        <p:spPr bwMode="auto">
          <a:xfrm flipH="1">
            <a:off x="4114800" y="2459023"/>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43" name="Line 9"/>
          <p:cNvSpPr>
            <a:spLocks noChangeShapeType="1"/>
          </p:cNvSpPr>
          <p:nvPr/>
        </p:nvSpPr>
        <p:spPr bwMode="auto">
          <a:xfrm flipH="1">
            <a:off x="4114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4" name="Line 10"/>
          <p:cNvSpPr>
            <a:spLocks noChangeShapeType="1"/>
          </p:cNvSpPr>
          <p:nvPr/>
        </p:nvSpPr>
        <p:spPr bwMode="auto">
          <a:xfrm>
            <a:off x="3657600" y="2687623"/>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45" name="Line 11"/>
          <p:cNvSpPr>
            <a:spLocks noChangeShapeType="1"/>
          </p:cNvSpPr>
          <p:nvPr/>
        </p:nvSpPr>
        <p:spPr bwMode="auto">
          <a:xfrm>
            <a:off x="8305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46" name="Line 12"/>
          <p:cNvSpPr>
            <a:spLocks noChangeShapeType="1"/>
          </p:cNvSpPr>
          <p:nvPr/>
        </p:nvSpPr>
        <p:spPr bwMode="auto">
          <a:xfrm>
            <a:off x="3962400" y="2611423"/>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47" name="Line 13"/>
          <p:cNvSpPr>
            <a:spLocks noChangeShapeType="1"/>
          </p:cNvSpPr>
          <p:nvPr/>
        </p:nvSpPr>
        <p:spPr bwMode="auto">
          <a:xfrm flipH="1">
            <a:off x="6248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14"/>
          <p:cNvSpPr>
            <a:spLocks noChangeShapeType="1"/>
          </p:cNvSpPr>
          <p:nvPr/>
        </p:nvSpPr>
        <p:spPr bwMode="auto">
          <a:xfrm flipH="1">
            <a:off x="3962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49" name="Line 15"/>
          <p:cNvSpPr>
            <a:spLocks noChangeShapeType="1"/>
          </p:cNvSpPr>
          <p:nvPr/>
        </p:nvSpPr>
        <p:spPr bwMode="auto">
          <a:xfrm>
            <a:off x="6248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16"/>
          <p:cNvSpPr>
            <a:spLocks noChangeShapeType="1"/>
          </p:cNvSpPr>
          <p:nvPr/>
        </p:nvSpPr>
        <p:spPr bwMode="auto">
          <a:xfrm flipV="1">
            <a:off x="4038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1" name="Text Box 17"/>
          <p:cNvSpPr txBox="1">
            <a:spLocks noChangeArrowheads="1"/>
          </p:cNvSpPr>
          <p:nvPr/>
        </p:nvSpPr>
        <p:spPr bwMode="auto">
          <a:xfrm>
            <a:off x="5851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2" name="Text Box 18"/>
          <p:cNvSpPr txBox="1">
            <a:spLocks noChangeArrowheads="1"/>
          </p:cNvSpPr>
          <p:nvPr/>
        </p:nvSpPr>
        <p:spPr bwMode="auto">
          <a:xfrm>
            <a:off x="5851525" y="2419336"/>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53" name="Text Box 19"/>
          <p:cNvSpPr txBox="1">
            <a:spLocks noChangeArrowheads="1"/>
          </p:cNvSpPr>
          <p:nvPr/>
        </p:nvSpPr>
        <p:spPr bwMode="auto">
          <a:xfrm>
            <a:off x="3260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54" name="Text Box 20"/>
          <p:cNvSpPr txBox="1">
            <a:spLocks noChangeArrowheads="1"/>
          </p:cNvSpPr>
          <p:nvPr/>
        </p:nvSpPr>
        <p:spPr bwMode="auto">
          <a:xfrm>
            <a:off x="8289925" y="3486136"/>
            <a:ext cx="372218" cy="36933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5" name="Text Box 21"/>
          <p:cNvSpPr txBox="1">
            <a:spLocks noChangeArrowheads="1"/>
          </p:cNvSpPr>
          <p:nvPr/>
        </p:nvSpPr>
        <p:spPr bwMode="auto">
          <a:xfrm>
            <a:off x="4479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6" name="Text Box 22"/>
          <p:cNvSpPr txBox="1">
            <a:spLocks noChangeArrowheads="1"/>
          </p:cNvSpPr>
          <p:nvPr/>
        </p:nvSpPr>
        <p:spPr bwMode="auto">
          <a:xfrm>
            <a:off x="7146925" y="3105136"/>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57" name="Text Box 23"/>
          <p:cNvSpPr txBox="1">
            <a:spLocks noChangeArrowheads="1"/>
          </p:cNvSpPr>
          <p:nvPr/>
        </p:nvSpPr>
        <p:spPr bwMode="auto">
          <a:xfrm>
            <a:off x="4479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58" name="Text Box 24"/>
          <p:cNvSpPr txBox="1">
            <a:spLocks noChangeArrowheads="1"/>
          </p:cNvSpPr>
          <p:nvPr/>
        </p:nvSpPr>
        <p:spPr bwMode="auto">
          <a:xfrm>
            <a:off x="6918325" y="4248136"/>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59" name="Text Box 25"/>
          <p:cNvSpPr txBox="1">
            <a:spLocks noChangeArrowheads="1"/>
          </p:cNvSpPr>
          <p:nvPr/>
        </p:nvSpPr>
        <p:spPr bwMode="auto">
          <a:xfrm>
            <a:off x="4937125" y="4629136"/>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0" name="Text Box 26"/>
          <p:cNvSpPr txBox="1">
            <a:spLocks noChangeArrowheads="1"/>
          </p:cNvSpPr>
          <p:nvPr/>
        </p:nvSpPr>
        <p:spPr bwMode="auto">
          <a:xfrm>
            <a:off x="5699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1" name="Text Box 27"/>
          <p:cNvSpPr txBox="1">
            <a:spLocks noChangeArrowheads="1"/>
          </p:cNvSpPr>
          <p:nvPr/>
        </p:nvSpPr>
        <p:spPr bwMode="auto">
          <a:xfrm>
            <a:off x="3032126"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62" name="Text Box 28"/>
          <p:cNvSpPr txBox="1">
            <a:spLocks noChangeArrowheads="1"/>
          </p:cNvSpPr>
          <p:nvPr/>
        </p:nvSpPr>
        <p:spPr bwMode="auto">
          <a:xfrm>
            <a:off x="8382000" y="1544623"/>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63" name="Text Box 29"/>
          <p:cNvSpPr txBox="1">
            <a:spLocks noChangeArrowheads="1"/>
          </p:cNvSpPr>
          <p:nvPr/>
        </p:nvSpPr>
        <p:spPr bwMode="auto">
          <a:xfrm>
            <a:off x="5562600" y="2916223"/>
            <a:ext cx="12192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a:t>
            </a:r>
          </a:p>
          <a:p>
            <a:r>
              <a:rPr lang="en-US" altLang="zh-TW" dirty="0">
                <a:ea typeface="新細明體" charset="-120"/>
                <a:cs typeface="Arial" charset="0"/>
              </a:rPr>
              <a:t>d: </a:t>
            </a:r>
            <a:r>
              <a:rPr lang="en-US" altLang="zh-TW" dirty="0">
                <a:ea typeface="新細明體" charset="-120"/>
              </a:rPr>
              <a:t>∞ </a:t>
            </a:r>
            <a:r>
              <a:rPr lang="en-US" altLang="zh-TW" dirty="0">
                <a:ea typeface="新細明體" charset="-120"/>
                <a:cs typeface="Arial" charset="0"/>
              </a:rPr>
              <a:t>2</a:t>
            </a:r>
          </a:p>
        </p:txBody>
      </p:sp>
      <p:sp>
        <p:nvSpPr>
          <p:cNvPr id="64" name="Text Box 30"/>
          <p:cNvSpPr txBox="1">
            <a:spLocks noChangeArrowheads="1"/>
          </p:cNvSpPr>
          <p:nvPr/>
        </p:nvSpPr>
        <p:spPr bwMode="auto">
          <a:xfrm>
            <a:off x="4038600" y="5507023"/>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65" name="Text Box 31"/>
          <p:cNvSpPr txBox="1">
            <a:spLocks noChangeArrowheads="1"/>
          </p:cNvSpPr>
          <p:nvPr/>
        </p:nvSpPr>
        <p:spPr bwMode="auto">
          <a:xfrm>
            <a:off x="8382001"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66" name="Line 32"/>
          <p:cNvSpPr>
            <a:spLocks noChangeShapeType="1"/>
          </p:cNvSpPr>
          <p:nvPr/>
        </p:nvSpPr>
        <p:spPr bwMode="auto">
          <a:xfrm flipH="1">
            <a:off x="4419600" y="5888023"/>
            <a:ext cx="76200" cy="152400"/>
          </a:xfrm>
          <a:prstGeom prst="line">
            <a:avLst/>
          </a:prstGeom>
          <a:noFill/>
          <a:ln w="9525">
            <a:solidFill>
              <a:schemeClr val="tx1"/>
            </a:solidFill>
            <a:round/>
            <a:headEnd/>
            <a:tailEnd/>
          </a:ln>
          <a:effectLst/>
        </p:spPr>
        <p:txBody>
          <a:bodyPr/>
          <a:lstStyle/>
          <a:p>
            <a:endParaRPr lang="zh-TW" altLang="en-US"/>
          </a:p>
        </p:txBody>
      </p:sp>
      <p:sp>
        <p:nvSpPr>
          <p:cNvPr id="67" name="Line 33"/>
          <p:cNvSpPr>
            <a:spLocks noChangeShapeType="1"/>
          </p:cNvSpPr>
          <p:nvPr/>
        </p:nvSpPr>
        <p:spPr bwMode="auto">
          <a:xfrm flipH="1">
            <a:off x="5954484" y="3068623"/>
            <a:ext cx="76200" cy="152400"/>
          </a:xfrm>
          <a:prstGeom prst="line">
            <a:avLst/>
          </a:prstGeom>
          <a:noFill/>
          <a:ln w="9525">
            <a:solidFill>
              <a:schemeClr val="tx1"/>
            </a:solidFill>
            <a:round/>
            <a:headEnd/>
            <a:tailEnd/>
          </a:ln>
          <a:effectLst/>
        </p:spPr>
        <p:txBody>
          <a:bodyPr/>
          <a:lstStyle/>
          <a:p>
            <a:endParaRPr lang="zh-TW" altLang="en-US"/>
          </a:p>
        </p:txBody>
      </p:sp>
      <p:sp>
        <p:nvSpPr>
          <p:cNvPr id="68" name="Line 34"/>
          <p:cNvSpPr>
            <a:spLocks noChangeShapeType="1"/>
          </p:cNvSpPr>
          <p:nvPr/>
        </p:nvSpPr>
        <p:spPr bwMode="auto">
          <a:xfrm flipH="1">
            <a:off x="5878284" y="3297223"/>
            <a:ext cx="76200" cy="152400"/>
          </a:xfrm>
          <a:prstGeom prst="line">
            <a:avLst/>
          </a:prstGeom>
          <a:noFill/>
          <a:ln w="9525">
            <a:solidFill>
              <a:schemeClr val="tx1"/>
            </a:solidFill>
            <a:round/>
            <a:headEnd/>
            <a:tailEnd/>
          </a:ln>
          <a:effectLst/>
        </p:spPr>
        <p:txBody>
          <a:bodyPr/>
          <a:lstStyle/>
          <a:p>
            <a:endParaRPr lang="zh-TW" altLang="en-US"/>
          </a:p>
        </p:txBody>
      </p:sp>
      <p:sp>
        <p:nvSpPr>
          <p:cNvPr id="69" name="Line 35"/>
          <p:cNvSpPr>
            <a:spLocks noChangeShapeType="1"/>
          </p:cNvSpPr>
          <p:nvPr/>
        </p:nvSpPr>
        <p:spPr bwMode="auto">
          <a:xfrm flipH="1">
            <a:off x="8839200" y="1697023"/>
            <a:ext cx="76200" cy="152400"/>
          </a:xfrm>
          <a:prstGeom prst="line">
            <a:avLst/>
          </a:prstGeom>
          <a:noFill/>
          <a:ln w="9525">
            <a:solidFill>
              <a:schemeClr val="tx1"/>
            </a:solidFill>
            <a:round/>
            <a:headEnd/>
            <a:tailEnd/>
          </a:ln>
          <a:effectLst/>
        </p:spPr>
        <p:txBody>
          <a:bodyPr/>
          <a:lstStyle/>
          <a:p>
            <a:endParaRPr lang="zh-TW" altLang="en-US"/>
          </a:p>
        </p:txBody>
      </p:sp>
      <p:sp>
        <p:nvSpPr>
          <p:cNvPr id="70" name="Line 36"/>
          <p:cNvSpPr>
            <a:spLocks noChangeShapeType="1"/>
          </p:cNvSpPr>
          <p:nvPr/>
        </p:nvSpPr>
        <p:spPr bwMode="auto">
          <a:xfrm flipH="1">
            <a:off x="8763000" y="1925623"/>
            <a:ext cx="76200" cy="152400"/>
          </a:xfrm>
          <a:prstGeom prst="line">
            <a:avLst/>
          </a:prstGeom>
          <a:noFill/>
          <a:ln w="9525">
            <a:solidFill>
              <a:schemeClr val="tx1"/>
            </a:solidFill>
            <a:round/>
            <a:headEnd/>
            <a:tailEnd/>
          </a:ln>
          <a:effectLst/>
        </p:spPr>
        <p:txBody>
          <a:bodyPr/>
          <a:lstStyle/>
          <a:p>
            <a:endParaRPr lang="zh-TW" altLang="en-US"/>
          </a:p>
        </p:txBody>
      </p:sp>
      <p:sp>
        <p:nvSpPr>
          <p:cNvPr id="71" name="Line 37"/>
          <p:cNvSpPr>
            <a:spLocks noChangeShapeType="1"/>
          </p:cNvSpPr>
          <p:nvPr/>
        </p:nvSpPr>
        <p:spPr bwMode="auto">
          <a:xfrm flipH="1">
            <a:off x="4495800" y="5583223"/>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302040419"/>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Negative Cycle Walkthrough – 3</a:t>
            </a:r>
            <a:endParaRPr lang="zh-TW" altLang="en-US" dirty="0"/>
          </a:p>
        </p:txBody>
      </p:sp>
      <p:sp>
        <p:nvSpPr>
          <p:cNvPr id="72" name="Oval 2"/>
          <p:cNvSpPr>
            <a:spLocks noChangeArrowheads="1"/>
          </p:cNvSpPr>
          <p:nvPr/>
        </p:nvSpPr>
        <p:spPr bwMode="auto">
          <a:xfrm>
            <a:off x="34290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73" name="Oval 3"/>
          <p:cNvSpPr>
            <a:spLocks noChangeArrowheads="1"/>
          </p:cNvSpPr>
          <p:nvPr/>
        </p:nvSpPr>
        <p:spPr bwMode="auto">
          <a:xfrm>
            <a:off x="5627914" y="3575522"/>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74" name="Oval 4"/>
          <p:cNvSpPr>
            <a:spLocks noChangeArrowheads="1"/>
          </p:cNvSpPr>
          <p:nvPr/>
        </p:nvSpPr>
        <p:spPr bwMode="auto">
          <a:xfrm>
            <a:off x="78486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75" name="Oval 5"/>
          <p:cNvSpPr>
            <a:spLocks noChangeArrowheads="1"/>
          </p:cNvSpPr>
          <p:nvPr/>
        </p:nvSpPr>
        <p:spPr bwMode="auto">
          <a:xfrm>
            <a:off x="78486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76" name="Oval 6"/>
          <p:cNvSpPr>
            <a:spLocks noChangeArrowheads="1"/>
          </p:cNvSpPr>
          <p:nvPr/>
        </p:nvSpPr>
        <p:spPr bwMode="auto">
          <a:xfrm>
            <a:off x="34290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77" name="Line 7"/>
          <p:cNvSpPr>
            <a:spLocks noChangeShapeType="1"/>
          </p:cNvSpPr>
          <p:nvPr/>
        </p:nvSpPr>
        <p:spPr bwMode="auto">
          <a:xfrm flipH="1">
            <a:off x="4114800" y="2225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78" name="Line 8"/>
          <p:cNvSpPr>
            <a:spLocks noChangeShapeType="1"/>
          </p:cNvSpPr>
          <p:nvPr/>
        </p:nvSpPr>
        <p:spPr bwMode="auto">
          <a:xfrm flipH="1">
            <a:off x="4114800" y="2454294"/>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79" name="Line 9"/>
          <p:cNvSpPr>
            <a:spLocks noChangeShapeType="1"/>
          </p:cNvSpPr>
          <p:nvPr/>
        </p:nvSpPr>
        <p:spPr bwMode="auto">
          <a:xfrm flipH="1">
            <a:off x="4114800" y="5273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80" name="Line 10"/>
          <p:cNvSpPr>
            <a:spLocks noChangeShapeType="1"/>
          </p:cNvSpPr>
          <p:nvPr/>
        </p:nvSpPr>
        <p:spPr bwMode="auto">
          <a:xfrm>
            <a:off x="3657600" y="2682894"/>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81" name="Line 11"/>
          <p:cNvSpPr>
            <a:spLocks noChangeShapeType="1"/>
          </p:cNvSpPr>
          <p:nvPr/>
        </p:nvSpPr>
        <p:spPr bwMode="auto">
          <a:xfrm>
            <a:off x="8305800" y="2682894"/>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82" name="Line 12"/>
          <p:cNvSpPr>
            <a:spLocks noChangeShapeType="1"/>
          </p:cNvSpPr>
          <p:nvPr/>
        </p:nvSpPr>
        <p:spPr bwMode="auto">
          <a:xfrm>
            <a:off x="3962400" y="2606694"/>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83" name="Line 13"/>
          <p:cNvSpPr>
            <a:spLocks noChangeShapeType="1"/>
          </p:cNvSpPr>
          <p:nvPr/>
        </p:nvSpPr>
        <p:spPr bwMode="auto">
          <a:xfrm flipH="1">
            <a:off x="6248400" y="2606694"/>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84" name="Line 14"/>
          <p:cNvSpPr>
            <a:spLocks noChangeShapeType="1"/>
          </p:cNvSpPr>
          <p:nvPr/>
        </p:nvSpPr>
        <p:spPr bwMode="auto">
          <a:xfrm flipH="1">
            <a:off x="3962400" y="40544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6"/>
          <p:cNvSpPr>
            <a:spLocks noChangeShapeType="1"/>
          </p:cNvSpPr>
          <p:nvPr/>
        </p:nvSpPr>
        <p:spPr bwMode="auto">
          <a:xfrm flipV="1">
            <a:off x="4038600" y="42068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7" name="Text Box 17"/>
          <p:cNvSpPr txBox="1">
            <a:spLocks noChangeArrowheads="1"/>
          </p:cNvSpPr>
          <p:nvPr/>
        </p:nvSpPr>
        <p:spPr bwMode="auto">
          <a:xfrm>
            <a:off x="5851525" y="18812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88" name="Text Box 18"/>
          <p:cNvSpPr txBox="1">
            <a:spLocks noChangeArrowheads="1"/>
          </p:cNvSpPr>
          <p:nvPr/>
        </p:nvSpPr>
        <p:spPr bwMode="auto">
          <a:xfrm>
            <a:off x="5851525" y="2414607"/>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89" name="Text Box 19"/>
          <p:cNvSpPr txBox="1">
            <a:spLocks noChangeArrowheads="1"/>
          </p:cNvSpPr>
          <p:nvPr/>
        </p:nvSpPr>
        <p:spPr bwMode="auto">
          <a:xfrm>
            <a:off x="3260725" y="36338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0" name="Text Box 20"/>
          <p:cNvSpPr txBox="1">
            <a:spLocks noChangeArrowheads="1"/>
          </p:cNvSpPr>
          <p:nvPr/>
        </p:nvSpPr>
        <p:spPr bwMode="auto">
          <a:xfrm>
            <a:off x="8289925" y="3481407"/>
            <a:ext cx="372218" cy="36933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91" name="Text Box 21"/>
          <p:cNvSpPr txBox="1">
            <a:spLocks noChangeArrowheads="1"/>
          </p:cNvSpPr>
          <p:nvPr/>
        </p:nvSpPr>
        <p:spPr bwMode="auto">
          <a:xfrm>
            <a:off x="4479925" y="3100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92" name="Text Box 22"/>
          <p:cNvSpPr txBox="1">
            <a:spLocks noChangeArrowheads="1"/>
          </p:cNvSpPr>
          <p:nvPr/>
        </p:nvSpPr>
        <p:spPr bwMode="auto">
          <a:xfrm>
            <a:off x="7146925" y="3100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93" name="Text Box 23"/>
          <p:cNvSpPr txBox="1">
            <a:spLocks noChangeArrowheads="1"/>
          </p:cNvSpPr>
          <p:nvPr/>
        </p:nvSpPr>
        <p:spPr bwMode="auto">
          <a:xfrm>
            <a:off x="4479925" y="4243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94" name="Text Box 24"/>
          <p:cNvSpPr txBox="1">
            <a:spLocks noChangeArrowheads="1"/>
          </p:cNvSpPr>
          <p:nvPr/>
        </p:nvSpPr>
        <p:spPr bwMode="auto">
          <a:xfrm>
            <a:off x="6918325" y="4243407"/>
            <a:ext cx="311150" cy="366712"/>
          </a:xfrm>
          <a:prstGeom prst="rect">
            <a:avLst/>
          </a:prstGeom>
          <a:noFill/>
          <a:ln w="9525">
            <a:noFill/>
            <a:miter lim="800000"/>
            <a:headEnd/>
            <a:tailEnd/>
          </a:ln>
          <a:effectLst/>
        </p:spPr>
        <p:txBody>
          <a:bodyPr wrap="none">
            <a:spAutoFit/>
          </a:bodyPr>
          <a:lstStyle/>
          <a:p>
            <a:r>
              <a:rPr lang="en-US" altLang="zh-TW" dirty="0">
                <a:ea typeface="新細明體" charset="-120"/>
              </a:rPr>
              <a:t>1</a:t>
            </a:r>
          </a:p>
        </p:txBody>
      </p:sp>
      <p:sp>
        <p:nvSpPr>
          <p:cNvPr id="95" name="Text Box 25"/>
          <p:cNvSpPr txBox="1">
            <a:spLocks noChangeArrowheads="1"/>
          </p:cNvSpPr>
          <p:nvPr/>
        </p:nvSpPr>
        <p:spPr bwMode="auto">
          <a:xfrm>
            <a:off x="4937125" y="4624407"/>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96" name="Text Box 26"/>
          <p:cNvSpPr txBox="1">
            <a:spLocks noChangeArrowheads="1"/>
          </p:cNvSpPr>
          <p:nvPr/>
        </p:nvSpPr>
        <p:spPr bwMode="auto">
          <a:xfrm>
            <a:off x="5699125" y="52340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7" name="Text Box 27"/>
          <p:cNvSpPr txBox="1">
            <a:spLocks noChangeArrowheads="1"/>
          </p:cNvSpPr>
          <p:nvPr/>
        </p:nvSpPr>
        <p:spPr bwMode="auto">
          <a:xfrm>
            <a:off x="3032126" y="1424007"/>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98" name="Text Box 28"/>
          <p:cNvSpPr txBox="1">
            <a:spLocks noChangeArrowheads="1"/>
          </p:cNvSpPr>
          <p:nvPr/>
        </p:nvSpPr>
        <p:spPr bwMode="auto">
          <a:xfrm>
            <a:off x="8382000" y="1539894"/>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99" name="Text Box 29"/>
          <p:cNvSpPr txBox="1">
            <a:spLocks noChangeArrowheads="1"/>
          </p:cNvSpPr>
          <p:nvPr/>
        </p:nvSpPr>
        <p:spPr bwMode="auto">
          <a:xfrm>
            <a:off x="5562600" y="2911494"/>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 B</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2 0</a:t>
            </a:r>
          </a:p>
        </p:txBody>
      </p:sp>
      <p:sp>
        <p:nvSpPr>
          <p:cNvPr id="100" name="Text Box 30"/>
          <p:cNvSpPr txBox="1">
            <a:spLocks noChangeArrowheads="1"/>
          </p:cNvSpPr>
          <p:nvPr/>
        </p:nvSpPr>
        <p:spPr bwMode="auto">
          <a:xfrm>
            <a:off x="4038600" y="5502294"/>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01" name="Text Box 31"/>
          <p:cNvSpPr txBox="1">
            <a:spLocks noChangeArrowheads="1"/>
          </p:cNvSpPr>
          <p:nvPr/>
        </p:nvSpPr>
        <p:spPr bwMode="auto">
          <a:xfrm>
            <a:off x="8382000" y="5502294"/>
            <a:ext cx="9906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a:t>
            </a:r>
          </a:p>
          <a:p>
            <a:r>
              <a:rPr lang="en-US" altLang="zh-TW" dirty="0">
                <a:ea typeface="新細明體" charset="-120"/>
                <a:cs typeface="Arial" charset="0"/>
              </a:rPr>
              <a:t>d: ∞</a:t>
            </a:r>
          </a:p>
        </p:txBody>
      </p:sp>
      <p:sp>
        <p:nvSpPr>
          <p:cNvPr id="102" name="Line 32"/>
          <p:cNvSpPr>
            <a:spLocks noChangeShapeType="1"/>
          </p:cNvSpPr>
          <p:nvPr/>
        </p:nvSpPr>
        <p:spPr bwMode="auto">
          <a:xfrm flipH="1">
            <a:off x="4419600" y="5883294"/>
            <a:ext cx="76200" cy="152400"/>
          </a:xfrm>
          <a:prstGeom prst="line">
            <a:avLst/>
          </a:prstGeom>
          <a:noFill/>
          <a:ln w="9525">
            <a:solidFill>
              <a:schemeClr val="tx1"/>
            </a:solidFill>
            <a:round/>
            <a:headEnd/>
            <a:tailEnd/>
          </a:ln>
          <a:effectLst/>
        </p:spPr>
        <p:txBody>
          <a:bodyPr/>
          <a:lstStyle/>
          <a:p>
            <a:endParaRPr lang="zh-TW" altLang="en-US"/>
          </a:p>
        </p:txBody>
      </p:sp>
      <p:sp>
        <p:nvSpPr>
          <p:cNvPr id="103" name="Line 33"/>
          <p:cNvSpPr>
            <a:spLocks noChangeShapeType="1"/>
          </p:cNvSpPr>
          <p:nvPr/>
        </p:nvSpPr>
        <p:spPr bwMode="auto">
          <a:xfrm flipH="1">
            <a:off x="6019800" y="3063894"/>
            <a:ext cx="76200" cy="152400"/>
          </a:xfrm>
          <a:prstGeom prst="line">
            <a:avLst/>
          </a:prstGeom>
          <a:noFill/>
          <a:ln w="9525">
            <a:solidFill>
              <a:schemeClr val="tx1"/>
            </a:solidFill>
            <a:round/>
            <a:headEnd/>
            <a:tailEnd/>
          </a:ln>
          <a:effectLst/>
        </p:spPr>
        <p:txBody>
          <a:bodyPr/>
          <a:lstStyle/>
          <a:p>
            <a:endParaRPr lang="zh-TW" altLang="en-US"/>
          </a:p>
        </p:txBody>
      </p:sp>
      <p:sp>
        <p:nvSpPr>
          <p:cNvPr id="104" name="Line 34"/>
          <p:cNvSpPr>
            <a:spLocks noChangeShapeType="1"/>
          </p:cNvSpPr>
          <p:nvPr/>
        </p:nvSpPr>
        <p:spPr bwMode="auto">
          <a:xfrm flipH="1">
            <a:off x="5943600" y="3292494"/>
            <a:ext cx="76200" cy="152400"/>
          </a:xfrm>
          <a:prstGeom prst="line">
            <a:avLst/>
          </a:prstGeom>
          <a:noFill/>
          <a:ln w="9525">
            <a:solidFill>
              <a:schemeClr val="tx1"/>
            </a:solidFill>
            <a:round/>
            <a:headEnd/>
            <a:tailEnd/>
          </a:ln>
          <a:effectLst/>
        </p:spPr>
        <p:txBody>
          <a:bodyPr/>
          <a:lstStyle/>
          <a:p>
            <a:endParaRPr lang="zh-TW" altLang="en-US"/>
          </a:p>
        </p:txBody>
      </p:sp>
      <p:sp>
        <p:nvSpPr>
          <p:cNvPr id="105" name="Line 35"/>
          <p:cNvSpPr>
            <a:spLocks noChangeShapeType="1"/>
          </p:cNvSpPr>
          <p:nvPr/>
        </p:nvSpPr>
        <p:spPr bwMode="auto">
          <a:xfrm flipH="1">
            <a:off x="8839200" y="1692294"/>
            <a:ext cx="76200" cy="152400"/>
          </a:xfrm>
          <a:prstGeom prst="line">
            <a:avLst/>
          </a:prstGeom>
          <a:noFill/>
          <a:ln w="9525">
            <a:solidFill>
              <a:schemeClr val="tx1"/>
            </a:solidFill>
            <a:round/>
            <a:headEnd/>
            <a:tailEnd/>
          </a:ln>
          <a:effectLst/>
        </p:spPr>
        <p:txBody>
          <a:bodyPr/>
          <a:lstStyle/>
          <a:p>
            <a:endParaRPr lang="zh-TW" altLang="en-US"/>
          </a:p>
        </p:txBody>
      </p:sp>
      <p:sp>
        <p:nvSpPr>
          <p:cNvPr id="106" name="Line 36"/>
          <p:cNvSpPr>
            <a:spLocks noChangeShapeType="1"/>
          </p:cNvSpPr>
          <p:nvPr/>
        </p:nvSpPr>
        <p:spPr bwMode="auto">
          <a:xfrm flipH="1">
            <a:off x="8763000" y="1920894"/>
            <a:ext cx="76200" cy="152400"/>
          </a:xfrm>
          <a:prstGeom prst="line">
            <a:avLst/>
          </a:prstGeom>
          <a:noFill/>
          <a:ln w="9525">
            <a:solidFill>
              <a:schemeClr val="tx1"/>
            </a:solidFill>
            <a:round/>
            <a:headEnd/>
            <a:tailEnd/>
          </a:ln>
          <a:effectLst/>
        </p:spPr>
        <p:txBody>
          <a:bodyPr/>
          <a:lstStyle/>
          <a:p>
            <a:endParaRPr lang="zh-TW" altLang="en-US"/>
          </a:p>
        </p:txBody>
      </p:sp>
      <p:sp>
        <p:nvSpPr>
          <p:cNvPr id="107" name="Line 37"/>
          <p:cNvSpPr>
            <a:spLocks noChangeShapeType="1"/>
          </p:cNvSpPr>
          <p:nvPr/>
        </p:nvSpPr>
        <p:spPr bwMode="auto">
          <a:xfrm flipH="1">
            <a:off x="4495800" y="5578494"/>
            <a:ext cx="76200" cy="152400"/>
          </a:xfrm>
          <a:prstGeom prst="line">
            <a:avLst/>
          </a:prstGeom>
          <a:noFill/>
          <a:ln w="9525">
            <a:solidFill>
              <a:schemeClr val="tx1"/>
            </a:solidFill>
            <a:round/>
            <a:headEnd/>
            <a:tailEnd/>
          </a:ln>
          <a:effectLst/>
        </p:spPr>
        <p:txBody>
          <a:bodyPr/>
          <a:lstStyle/>
          <a:p>
            <a:endParaRPr lang="zh-TW" altLang="en-US"/>
          </a:p>
        </p:txBody>
      </p:sp>
      <p:sp>
        <p:nvSpPr>
          <p:cNvPr id="110" name="Line 40"/>
          <p:cNvSpPr>
            <a:spLocks noChangeShapeType="1"/>
          </p:cNvSpPr>
          <p:nvPr/>
        </p:nvSpPr>
        <p:spPr bwMode="auto">
          <a:xfrm flipH="1">
            <a:off x="6089878" y="3292494"/>
            <a:ext cx="76200" cy="152400"/>
          </a:xfrm>
          <a:prstGeom prst="line">
            <a:avLst/>
          </a:prstGeom>
          <a:noFill/>
          <a:ln w="9525">
            <a:solidFill>
              <a:schemeClr val="tx1"/>
            </a:solidFill>
            <a:round/>
            <a:headEnd/>
            <a:tailEnd/>
          </a:ln>
          <a:effectLst/>
        </p:spPr>
        <p:txBody>
          <a:bodyPr/>
          <a:lstStyle/>
          <a:p>
            <a:endParaRPr lang="zh-TW" altLang="en-US"/>
          </a:p>
        </p:txBody>
      </p:sp>
      <p:sp>
        <p:nvSpPr>
          <p:cNvPr id="111" name="Line 41"/>
          <p:cNvSpPr>
            <a:spLocks noChangeShapeType="1"/>
          </p:cNvSpPr>
          <p:nvPr/>
        </p:nvSpPr>
        <p:spPr bwMode="auto">
          <a:xfrm flipH="1">
            <a:off x="6166078" y="3063894"/>
            <a:ext cx="76200" cy="152400"/>
          </a:xfrm>
          <a:prstGeom prst="line">
            <a:avLst/>
          </a:prstGeom>
          <a:noFill/>
          <a:ln w="9525">
            <a:solidFill>
              <a:schemeClr val="tx1"/>
            </a:solidFill>
            <a:round/>
            <a:headEnd/>
            <a:tailEnd/>
          </a:ln>
          <a:effectLst/>
        </p:spPr>
        <p:txBody>
          <a:bodyPr/>
          <a:lstStyle/>
          <a:p>
            <a:endParaRPr lang="zh-TW" altLang="en-US"/>
          </a:p>
        </p:txBody>
      </p:sp>
      <p:sp>
        <p:nvSpPr>
          <p:cNvPr id="112" name="Line 12"/>
          <p:cNvSpPr>
            <a:spLocks noChangeShapeType="1"/>
          </p:cNvSpPr>
          <p:nvPr/>
        </p:nvSpPr>
        <p:spPr bwMode="auto">
          <a:xfrm>
            <a:off x="6260648" y="4099836"/>
            <a:ext cx="1676400" cy="1066800"/>
          </a:xfrm>
          <a:prstGeom prst="line">
            <a:avLst/>
          </a:prstGeom>
          <a:noFill/>
          <a:ln w="9525">
            <a:solidFill>
              <a:schemeClr val="tx1"/>
            </a:solidFill>
            <a:round/>
            <a:headEnd/>
            <a:tailEnd type="triangle" w="med" len="med"/>
          </a:ln>
          <a:effectLst/>
        </p:spPr>
        <p:txBody>
          <a:bodyPr/>
          <a:lstStyle/>
          <a:p>
            <a:endParaRPr lang="zh-TW" altLang="en-US"/>
          </a:p>
        </p:txBody>
      </p:sp>
    </p:spTree>
    <p:extLst>
      <p:ext uri="{BB962C8B-B14F-4D97-AF65-F5344CB8AC3E}">
        <p14:creationId xmlns:p14="http://schemas.microsoft.com/office/powerpoint/2010/main" val="2105091901"/>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Negative Cycle Walkthrough – 4</a:t>
            </a:r>
            <a:endParaRPr lang="zh-TW" altLang="en-US" dirty="0"/>
          </a:p>
        </p:txBody>
      </p:sp>
      <p:sp>
        <p:nvSpPr>
          <p:cNvPr id="44" name="Oval 2"/>
          <p:cNvSpPr>
            <a:spLocks noChangeArrowheads="1"/>
          </p:cNvSpPr>
          <p:nvPr/>
        </p:nvSpPr>
        <p:spPr bwMode="auto">
          <a:xfrm>
            <a:off x="34290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45" name="Oval 3"/>
          <p:cNvSpPr>
            <a:spLocks noChangeArrowheads="1"/>
          </p:cNvSpPr>
          <p:nvPr/>
        </p:nvSpPr>
        <p:spPr bwMode="auto">
          <a:xfrm>
            <a:off x="5638800" y="35972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46" name="Oval 4"/>
          <p:cNvSpPr>
            <a:spLocks noChangeArrowheads="1"/>
          </p:cNvSpPr>
          <p:nvPr/>
        </p:nvSpPr>
        <p:spPr bwMode="auto">
          <a:xfrm>
            <a:off x="78486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47" name="Oval 5"/>
          <p:cNvSpPr>
            <a:spLocks noChangeArrowheads="1"/>
          </p:cNvSpPr>
          <p:nvPr/>
        </p:nvSpPr>
        <p:spPr bwMode="auto">
          <a:xfrm>
            <a:off x="78486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48" name="Oval 6"/>
          <p:cNvSpPr>
            <a:spLocks noChangeArrowheads="1"/>
          </p:cNvSpPr>
          <p:nvPr/>
        </p:nvSpPr>
        <p:spPr bwMode="auto">
          <a:xfrm>
            <a:off x="34290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49" name="Line 7"/>
          <p:cNvSpPr>
            <a:spLocks noChangeShapeType="1"/>
          </p:cNvSpPr>
          <p:nvPr/>
        </p:nvSpPr>
        <p:spPr bwMode="auto">
          <a:xfrm flipH="1">
            <a:off x="4114800" y="2225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8"/>
          <p:cNvSpPr>
            <a:spLocks noChangeShapeType="1"/>
          </p:cNvSpPr>
          <p:nvPr/>
        </p:nvSpPr>
        <p:spPr bwMode="auto">
          <a:xfrm flipH="1">
            <a:off x="4114800" y="2454294"/>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51" name="Line 9"/>
          <p:cNvSpPr>
            <a:spLocks noChangeShapeType="1"/>
          </p:cNvSpPr>
          <p:nvPr/>
        </p:nvSpPr>
        <p:spPr bwMode="auto">
          <a:xfrm flipH="1">
            <a:off x="4114800" y="5273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10"/>
          <p:cNvSpPr>
            <a:spLocks noChangeShapeType="1"/>
          </p:cNvSpPr>
          <p:nvPr/>
        </p:nvSpPr>
        <p:spPr bwMode="auto">
          <a:xfrm>
            <a:off x="3657600" y="2682894"/>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53" name="Line 11"/>
          <p:cNvSpPr>
            <a:spLocks noChangeShapeType="1"/>
          </p:cNvSpPr>
          <p:nvPr/>
        </p:nvSpPr>
        <p:spPr bwMode="auto">
          <a:xfrm>
            <a:off x="8305800" y="2682894"/>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54" name="Line 12"/>
          <p:cNvSpPr>
            <a:spLocks noChangeShapeType="1"/>
          </p:cNvSpPr>
          <p:nvPr/>
        </p:nvSpPr>
        <p:spPr bwMode="auto">
          <a:xfrm>
            <a:off x="3962400" y="2606694"/>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13"/>
          <p:cNvSpPr>
            <a:spLocks noChangeShapeType="1"/>
          </p:cNvSpPr>
          <p:nvPr/>
        </p:nvSpPr>
        <p:spPr bwMode="auto">
          <a:xfrm flipH="1">
            <a:off x="6248400" y="2606694"/>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56" name="Line 14"/>
          <p:cNvSpPr>
            <a:spLocks noChangeShapeType="1"/>
          </p:cNvSpPr>
          <p:nvPr/>
        </p:nvSpPr>
        <p:spPr bwMode="auto">
          <a:xfrm flipH="1">
            <a:off x="3962400" y="40544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15"/>
          <p:cNvSpPr>
            <a:spLocks noChangeShapeType="1"/>
          </p:cNvSpPr>
          <p:nvPr/>
        </p:nvSpPr>
        <p:spPr bwMode="auto">
          <a:xfrm>
            <a:off x="6259286" y="4130694"/>
            <a:ext cx="1676400" cy="990600"/>
          </a:xfrm>
          <a:prstGeom prst="line">
            <a:avLst/>
          </a:prstGeom>
          <a:noFill/>
          <a:ln w="44450">
            <a:solidFill>
              <a:schemeClr val="tx1"/>
            </a:solidFill>
            <a:round/>
            <a:headEnd/>
            <a:tailEnd type="triangle" w="med" len="med"/>
          </a:ln>
          <a:effectLst/>
        </p:spPr>
        <p:txBody>
          <a:bodyPr/>
          <a:lstStyle/>
          <a:p>
            <a:endParaRPr lang="zh-TW" altLang="en-US"/>
          </a:p>
        </p:txBody>
      </p:sp>
      <p:sp>
        <p:nvSpPr>
          <p:cNvPr id="58" name="Line 16"/>
          <p:cNvSpPr>
            <a:spLocks noChangeShapeType="1"/>
          </p:cNvSpPr>
          <p:nvPr/>
        </p:nvSpPr>
        <p:spPr bwMode="auto">
          <a:xfrm flipV="1">
            <a:off x="4038600" y="42068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9" name="Text Box 17"/>
          <p:cNvSpPr txBox="1">
            <a:spLocks noChangeArrowheads="1"/>
          </p:cNvSpPr>
          <p:nvPr/>
        </p:nvSpPr>
        <p:spPr bwMode="auto">
          <a:xfrm>
            <a:off x="5851525" y="18812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60" name="Text Box 18"/>
          <p:cNvSpPr txBox="1">
            <a:spLocks noChangeArrowheads="1"/>
          </p:cNvSpPr>
          <p:nvPr/>
        </p:nvSpPr>
        <p:spPr bwMode="auto">
          <a:xfrm>
            <a:off x="5851525" y="2414607"/>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1" name="Text Box 19"/>
          <p:cNvSpPr txBox="1">
            <a:spLocks noChangeArrowheads="1"/>
          </p:cNvSpPr>
          <p:nvPr/>
        </p:nvSpPr>
        <p:spPr bwMode="auto">
          <a:xfrm>
            <a:off x="3260725" y="36338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2" name="Text Box 20"/>
          <p:cNvSpPr txBox="1">
            <a:spLocks noChangeArrowheads="1"/>
          </p:cNvSpPr>
          <p:nvPr/>
        </p:nvSpPr>
        <p:spPr bwMode="auto">
          <a:xfrm>
            <a:off x="8289925" y="3481407"/>
            <a:ext cx="372218" cy="36933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63" name="Text Box 21"/>
          <p:cNvSpPr txBox="1">
            <a:spLocks noChangeArrowheads="1"/>
          </p:cNvSpPr>
          <p:nvPr/>
        </p:nvSpPr>
        <p:spPr bwMode="auto">
          <a:xfrm>
            <a:off x="4479925" y="3100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64" name="Text Box 22"/>
          <p:cNvSpPr txBox="1">
            <a:spLocks noChangeArrowheads="1"/>
          </p:cNvSpPr>
          <p:nvPr/>
        </p:nvSpPr>
        <p:spPr bwMode="auto">
          <a:xfrm>
            <a:off x="7146925" y="3100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65" name="Text Box 23"/>
          <p:cNvSpPr txBox="1">
            <a:spLocks noChangeArrowheads="1"/>
          </p:cNvSpPr>
          <p:nvPr/>
        </p:nvSpPr>
        <p:spPr bwMode="auto">
          <a:xfrm>
            <a:off x="4479925" y="4243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66" name="Text Box 24"/>
          <p:cNvSpPr txBox="1">
            <a:spLocks noChangeArrowheads="1"/>
          </p:cNvSpPr>
          <p:nvPr/>
        </p:nvSpPr>
        <p:spPr bwMode="auto">
          <a:xfrm>
            <a:off x="6918325" y="4243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67" name="Text Box 25"/>
          <p:cNvSpPr txBox="1">
            <a:spLocks noChangeArrowheads="1"/>
          </p:cNvSpPr>
          <p:nvPr/>
        </p:nvSpPr>
        <p:spPr bwMode="auto">
          <a:xfrm>
            <a:off x="4937125" y="4624407"/>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8" name="Text Box 26"/>
          <p:cNvSpPr txBox="1">
            <a:spLocks noChangeArrowheads="1"/>
          </p:cNvSpPr>
          <p:nvPr/>
        </p:nvSpPr>
        <p:spPr bwMode="auto">
          <a:xfrm>
            <a:off x="5699125" y="52340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9" name="Text Box 27"/>
          <p:cNvSpPr txBox="1">
            <a:spLocks noChangeArrowheads="1"/>
          </p:cNvSpPr>
          <p:nvPr/>
        </p:nvSpPr>
        <p:spPr bwMode="auto">
          <a:xfrm>
            <a:off x="3032126" y="1424007"/>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70" name="Text Box 28"/>
          <p:cNvSpPr txBox="1">
            <a:spLocks noChangeArrowheads="1"/>
          </p:cNvSpPr>
          <p:nvPr/>
        </p:nvSpPr>
        <p:spPr bwMode="auto">
          <a:xfrm>
            <a:off x="8382000" y="1539894"/>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71" name="Text Box 29"/>
          <p:cNvSpPr txBox="1">
            <a:spLocks noChangeArrowheads="1"/>
          </p:cNvSpPr>
          <p:nvPr/>
        </p:nvSpPr>
        <p:spPr bwMode="auto">
          <a:xfrm>
            <a:off x="5562600" y="2911494"/>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 B</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2 0</a:t>
            </a:r>
          </a:p>
        </p:txBody>
      </p:sp>
      <p:sp>
        <p:nvSpPr>
          <p:cNvPr id="85" name="Text Box 30"/>
          <p:cNvSpPr txBox="1">
            <a:spLocks noChangeArrowheads="1"/>
          </p:cNvSpPr>
          <p:nvPr/>
        </p:nvSpPr>
        <p:spPr bwMode="auto">
          <a:xfrm>
            <a:off x="4038600" y="5502294"/>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13" name="Text Box 31"/>
          <p:cNvSpPr txBox="1">
            <a:spLocks noChangeArrowheads="1"/>
          </p:cNvSpPr>
          <p:nvPr/>
        </p:nvSpPr>
        <p:spPr bwMode="auto">
          <a:xfrm>
            <a:off x="8382000" y="5502294"/>
            <a:ext cx="15240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a:t>
            </a:r>
          </a:p>
          <a:p>
            <a:r>
              <a:rPr lang="en-US" altLang="zh-TW" dirty="0">
                <a:ea typeface="新細明體" charset="-120"/>
                <a:cs typeface="Arial" charset="0"/>
              </a:rPr>
              <a:t>d: ∞ 1</a:t>
            </a:r>
          </a:p>
        </p:txBody>
      </p:sp>
      <p:sp>
        <p:nvSpPr>
          <p:cNvPr id="114" name="Line 32"/>
          <p:cNvSpPr>
            <a:spLocks noChangeShapeType="1"/>
          </p:cNvSpPr>
          <p:nvPr/>
        </p:nvSpPr>
        <p:spPr bwMode="auto">
          <a:xfrm flipH="1">
            <a:off x="4419600" y="5883294"/>
            <a:ext cx="76200" cy="152400"/>
          </a:xfrm>
          <a:prstGeom prst="line">
            <a:avLst/>
          </a:prstGeom>
          <a:noFill/>
          <a:ln w="9525">
            <a:solidFill>
              <a:schemeClr val="tx1"/>
            </a:solidFill>
            <a:round/>
            <a:headEnd/>
            <a:tailEnd/>
          </a:ln>
          <a:effectLst/>
        </p:spPr>
        <p:txBody>
          <a:bodyPr/>
          <a:lstStyle/>
          <a:p>
            <a:endParaRPr lang="zh-TW" altLang="en-US"/>
          </a:p>
        </p:txBody>
      </p:sp>
      <p:sp>
        <p:nvSpPr>
          <p:cNvPr id="115" name="Line 33"/>
          <p:cNvSpPr>
            <a:spLocks noChangeShapeType="1"/>
          </p:cNvSpPr>
          <p:nvPr/>
        </p:nvSpPr>
        <p:spPr bwMode="auto">
          <a:xfrm flipH="1">
            <a:off x="6019800" y="3063894"/>
            <a:ext cx="76200" cy="152400"/>
          </a:xfrm>
          <a:prstGeom prst="line">
            <a:avLst/>
          </a:prstGeom>
          <a:noFill/>
          <a:ln w="9525">
            <a:solidFill>
              <a:schemeClr val="tx1"/>
            </a:solidFill>
            <a:round/>
            <a:headEnd/>
            <a:tailEnd/>
          </a:ln>
          <a:effectLst/>
        </p:spPr>
        <p:txBody>
          <a:bodyPr/>
          <a:lstStyle/>
          <a:p>
            <a:endParaRPr lang="zh-TW" altLang="en-US"/>
          </a:p>
        </p:txBody>
      </p:sp>
      <p:sp>
        <p:nvSpPr>
          <p:cNvPr id="116" name="Line 34"/>
          <p:cNvSpPr>
            <a:spLocks noChangeShapeType="1"/>
          </p:cNvSpPr>
          <p:nvPr/>
        </p:nvSpPr>
        <p:spPr bwMode="auto">
          <a:xfrm flipH="1">
            <a:off x="5943600" y="3292494"/>
            <a:ext cx="76200" cy="152400"/>
          </a:xfrm>
          <a:prstGeom prst="line">
            <a:avLst/>
          </a:prstGeom>
          <a:noFill/>
          <a:ln w="9525">
            <a:solidFill>
              <a:schemeClr val="tx1"/>
            </a:solidFill>
            <a:round/>
            <a:headEnd/>
            <a:tailEnd/>
          </a:ln>
          <a:effectLst/>
        </p:spPr>
        <p:txBody>
          <a:bodyPr/>
          <a:lstStyle/>
          <a:p>
            <a:endParaRPr lang="zh-TW" altLang="en-US"/>
          </a:p>
        </p:txBody>
      </p:sp>
      <p:sp>
        <p:nvSpPr>
          <p:cNvPr id="117" name="Line 35"/>
          <p:cNvSpPr>
            <a:spLocks noChangeShapeType="1"/>
          </p:cNvSpPr>
          <p:nvPr/>
        </p:nvSpPr>
        <p:spPr bwMode="auto">
          <a:xfrm flipH="1">
            <a:off x="8839200" y="1692294"/>
            <a:ext cx="76200" cy="152400"/>
          </a:xfrm>
          <a:prstGeom prst="line">
            <a:avLst/>
          </a:prstGeom>
          <a:noFill/>
          <a:ln w="9525">
            <a:solidFill>
              <a:schemeClr val="tx1"/>
            </a:solidFill>
            <a:round/>
            <a:headEnd/>
            <a:tailEnd/>
          </a:ln>
          <a:effectLst/>
        </p:spPr>
        <p:txBody>
          <a:bodyPr/>
          <a:lstStyle/>
          <a:p>
            <a:endParaRPr lang="zh-TW" altLang="en-US"/>
          </a:p>
        </p:txBody>
      </p:sp>
      <p:sp>
        <p:nvSpPr>
          <p:cNvPr id="118" name="Line 36"/>
          <p:cNvSpPr>
            <a:spLocks noChangeShapeType="1"/>
          </p:cNvSpPr>
          <p:nvPr/>
        </p:nvSpPr>
        <p:spPr bwMode="auto">
          <a:xfrm flipH="1">
            <a:off x="8763000" y="1920894"/>
            <a:ext cx="76200" cy="152400"/>
          </a:xfrm>
          <a:prstGeom prst="line">
            <a:avLst/>
          </a:prstGeom>
          <a:noFill/>
          <a:ln w="9525">
            <a:solidFill>
              <a:schemeClr val="tx1"/>
            </a:solidFill>
            <a:round/>
            <a:headEnd/>
            <a:tailEnd/>
          </a:ln>
          <a:effectLst/>
        </p:spPr>
        <p:txBody>
          <a:bodyPr/>
          <a:lstStyle/>
          <a:p>
            <a:endParaRPr lang="zh-TW" altLang="en-US"/>
          </a:p>
        </p:txBody>
      </p:sp>
      <p:sp>
        <p:nvSpPr>
          <p:cNvPr id="119" name="Line 37"/>
          <p:cNvSpPr>
            <a:spLocks noChangeShapeType="1"/>
          </p:cNvSpPr>
          <p:nvPr/>
        </p:nvSpPr>
        <p:spPr bwMode="auto">
          <a:xfrm flipH="1">
            <a:off x="4495800" y="5578494"/>
            <a:ext cx="76200" cy="152400"/>
          </a:xfrm>
          <a:prstGeom prst="line">
            <a:avLst/>
          </a:prstGeom>
          <a:noFill/>
          <a:ln w="9525">
            <a:solidFill>
              <a:schemeClr val="tx1"/>
            </a:solidFill>
            <a:round/>
            <a:headEnd/>
            <a:tailEnd/>
          </a:ln>
          <a:effectLst/>
        </p:spPr>
        <p:txBody>
          <a:bodyPr/>
          <a:lstStyle/>
          <a:p>
            <a:endParaRPr lang="zh-TW" altLang="en-US"/>
          </a:p>
        </p:txBody>
      </p:sp>
      <p:sp>
        <p:nvSpPr>
          <p:cNvPr id="120" name="Line 38"/>
          <p:cNvSpPr>
            <a:spLocks noChangeShapeType="1"/>
          </p:cNvSpPr>
          <p:nvPr/>
        </p:nvSpPr>
        <p:spPr bwMode="auto">
          <a:xfrm flipH="1">
            <a:off x="8763000" y="5883294"/>
            <a:ext cx="76200" cy="152400"/>
          </a:xfrm>
          <a:prstGeom prst="line">
            <a:avLst/>
          </a:prstGeom>
          <a:noFill/>
          <a:ln w="9525">
            <a:solidFill>
              <a:schemeClr val="tx1"/>
            </a:solidFill>
            <a:round/>
            <a:headEnd/>
            <a:tailEnd/>
          </a:ln>
          <a:effectLst/>
        </p:spPr>
        <p:txBody>
          <a:bodyPr/>
          <a:lstStyle/>
          <a:p>
            <a:endParaRPr lang="zh-TW" altLang="en-US"/>
          </a:p>
        </p:txBody>
      </p:sp>
      <p:sp>
        <p:nvSpPr>
          <p:cNvPr id="121" name="Line 39"/>
          <p:cNvSpPr>
            <a:spLocks noChangeShapeType="1"/>
          </p:cNvSpPr>
          <p:nvPr/>
        </p:nvSpPr>
        <p:spPr bwMode="auto">
          <a:xfrm flipH="1">
            <a:off x="8839200" y="5654694"/>
            <a:ext cx="76200" cy="152400"/>
          </a:xfrm>
          <a:prstGeom prst="line">
            <a:avLst/>
          </a:prstGeom>
          <a:noFill/>
          <a:ln w="9525">
            <a:solidFill>
              <a:schemeClr val="tx1"/>
            </a:solidFill>
            <a:round/>
            <a:headEnd/>
            <a:tailEnd/>
          </a:ln>
          <a:effectLst/>
        </p:spPr>
        <p:txBody>
          <a:bodyPr/>
          <a:lstStyle/>
          <a:p>
            <a:endParaRPr lang="zh-TW" altLang="en-US"/>
          </a:p>
        </p:txBody>
      </p:sp>
      <p:sp>
        <p:nvSpPr>
          <p:cNvPr id="122" name="Line 40"/>
          <p:cNvSpPr>
            <a:spLocks noChangeShapeType="1"/>
          </p:cNvSpPr>
          <p:nvPr/>
        </p:nvSpPr>
        <p:spPr bwMode="auto">
          <a:xfrm flipH="1">
            <a:off x="6106884" y="3292494"/>
            <a:ext cx="76200" cy="152400"/>
          </a:xfrm>
          <a:prstGeom prst="line">
            <a:avLst/>
          </a:prstGeom>
          <a:noFill/>
          <a:ln w="9525">
            <a:solidFill>
              <a:schemeClr val="tx1"/>
            </a:solidFill>
            <a:round/>
            <a:headEnd/>
            <a:tailEnd/>
          </a:ln>
          <a:effectLst/>
        </p:spPr>
        <p:txBody>
          <a:bodyPr/>
          <a:lstStyle/>
          <a:p>
            <a:endParaRPr lang="zh-TW" altLang="en-US"/>
          </a:p>
        </p:txBody>
      </p:sp>
      <p:sp>
        <p:nvSpPr>
          <p:cNvPr id="123" name="Line 41"/>
          <p:cNvSpPr>
            <a:spLocks noChangeShapeType="1"/>
          </p:cNvSpPr>
          <p:nvPr/>
        </p:nvSpPr>
        <p:spPr bwMode="auto">
          <a:xfrm flipH="1">
            <a:off x="6183084" y="3063894"/>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2187878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Negative Cycle Walkthrough – 5</a:t>
            </a:r>
            <a:endParaRPr lang="zh-TW" altLang="en-US" dirty="0"/>
          </a:p>
        </p:txBody>
      </p:sp>
      <p:sp>
        <p:nvSpPr>
          <p:cNvPr id="72" name="Oval 2"/>
          <p:cNvSpPr>
            <a:spLocks noChangeArrowheads="1"/>
          </p:cNvSpPr>
          <p:nvPr/>
        </p:nvSpPr>
        <p:spPr bwMode="auto">
          <a:xfrm>
            <a:off x="34290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73" name="Oval 3"/>
          <p:cNvSpPr>
            <a:spLocks noChangeArrowheads="1"/>
          </p:cNvSpPr>
          <p:nvPr/>
        </p:nvSpPr>
        <p:spPr bwMode="auto">
          <a:xfrm>
            <a:off x="5638800" y="35972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74" name="Oval 4"/>
          <p:cNvSpPr>
            <a:spLocks noChangeArrowheads="1"/>
          </p:cNvSpPr>
          <p:nvPr/>
        </p:nvSpPr>
        <p:spPr bwMode="auto">
          <a:xfrm>
            <a:off x="78486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75" name="Oval 5"/>
          <p:cNvSpPr>
            <a:spLocks noChangeArrowheads="1"/>
          </p:cNvSpPr>
          <p:nvPr/>
        </p:nvSpPr>
        <p:spPr bwMode="auto">
          <a:xfrm>
            <a:off x="78486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76" name="Oval 6"/>
          <p:cNvSpPr>
            <a:spLocks noChangeArrowheads="1"/>
          </p:cNvSpPr>
          <p:nvPr/>
        </p:nvSpPr>
        <p:spPr bwMode="auto">
          <a:xfrm>
            <a:off x="34290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77" name="Line 7"/>
          <p:cNvSpPr>
            <a:spLocks noChangeShapeType="1"/>
          </p:cNvSpPr>
          <p:nvPr/>
        </p:nvSpPr>
        <p:spPr bwMode="auto">
          <a:xfrm flipH="1">
            <a:off x="4114800" y="2225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78" name="Line 8"/>
          <p:cNvSpPr>
            <a:spLocks noChangeShapeType="1"/>
          </p:cNvSpPr>
          <p:nvPr/>
        </p:nvSpPr>
        <p:spPr bwMode="auto">
          <a:xfrm flipH="1">
            <a:off x="4114800" y="2454294"/>
            <a:ext cx="3733800" cy="0"/>
          </a:xfrm>
          <a:prstGeom prst="line">
            <a:avLst/>
          </a:prstGeom>
          <a:noFill/>
          <a:ln w="9525">
            <a:solidFill>
              <a:schemeClr val="tx1"/>
            </a:solidFill>
            <a:round/>
            <a:headEnd type="triangle" w="med" len="med"/>
            <a:tailEnd/>
          </a:ln>
          <a:effectLst/>
        </p:spPr>
        <p:txBody>
          <a:bodyPr/>
          <a:lstStyle/>
          <a:p>
            <a:endParaRPr lang="zh-TW" altLang="en-US"/>
          </a:p>
        </p:txBody>
      </p:sp>
      <p:sp>
        <p:nvSpPr>
          <p:cNvPr id="79" name="Line 9"/>
          <p:cNvSpPr>
            <a:spLocks noChangeShapeType="1"/>
          </p:cNvSpPr>
          <p:nvPr/>
        </p:nvSpPr>
        <p:spPr bwMode="auto">
          <a:xfrm flipH="1">
            <a:off x="4114800" y="5273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80" name="Line 10"/>
          <p:cNvSpPr>
            <a:spLocks noChangeShapeType="1"/>
          </p:cNvSpPr>
          <p:nvPr/>
        </p:nvSpPr>
        <p:spPr bwMode="auto">
          <a:xfrm>
            <a:off x="3657600" y="2682894"/>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81" name="Line 11"/>
          <p:cNvSpPr>
            <a:spLocks noChangeShapeType="1"/>
          </p:cNvSpPr>
          <p:nvPr/>
        </p:nvSpPr>
        <p:spPr bwMode="auto">
          <a:xfrm>
            <a:off x="8305800" y="2682894"/>
            <a:ext cx="0" cy="2362200"/>
          </a:xfrm>
          <a:prstGeom prst="line">
            <a:avLst/>
          </a:prstGeom>
          <a:noFill/>
          <a:ln w="44450">
            <a:solidFill>
              <a:schemeClr val="tx1"/>
            </a:solidFill>
            <a:round/>
            <a:headEnd type="triangle" w="med" len="med"/>
            <a:tailEnd/>
          </a:ln>
          <a:effectLst/>
        </p:spPr>
        <p:txBody>
          <a:bodyPr/>
          <a:lstStyle/>
          <a:p>
            <a:endParaRPr lang="zh-TW" altLang="en-US"/>
          </a:p>
        </p:txBody>
      </p:sp>
      <p:sp>
        <p:nvSpPr>
          <p:cNvPr id="82" name="Line 12"/>
          <p:cNvSpPr>
            <a:spLocks noChangeShapeType="1"/>
          </p:cNvSpPr>
          <p:nvPr/>
        </p:nvSpPr>
        <p:spPr bwMode="auto">
          <a:xfrm>
            <a:off x="3962400" y="2606694"/>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83" name="Line 13"/>
          <p:cNvSpPr>
            <a:spLocks noChangeShapeType="1"/>
          </p:cNvSpPr>
          <p:nvPr/>
        </p:nvSpPr>
        <p:spPr bwMode="auto">
          <a:xfrm flipH="1">
            <a:off x="6248400" y="2606694"/>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84" name="Line 14"/>
          <p:cNvSpPr>
            <a:spLocks noChangeShapeType="1"/>
          </p:cNvSpPr>
          <p:nvPr/>
        </p:nvSpPr>
        <p:spPr bwMode="auto">
          <a:xfrm flipH="1">
            <a:off x="3962400" y="40544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5"/>
          <p:cNvSpPr>
            <a:spLocks noChangeShapeType="1"/>
          </p:cNvSpPr>
          <p:nvPr/>
        </p:nvSpPr>
        <p:spPr bwMode="auto">
          <a:xfrm>
            <a:off x="6248400" y="4130694"/>
            <a:ext cx="1676400" cy="990600"/>
          </a:xfrm>
          <a:prstGeom prst="line">
            <a:avLst/>
          </a:prstGeom>
          <a:noFill/>
          <a:ln w="44450">
            <a:solidFill>
              <a:schemeClr val="tx1"/>
            </a:solidFill>
            <a:round/>
            <a:headEnd/>
            <a:tailEnd type="triangle" w="med" len="med"/>
          </a:ln>
          <a:effectLst/>
        </p:spPr>
        <p:txBody>
          <a:bodyPr/>
          <a:lstStyle/>
          <a:p>
            <a:endParaRPr lang="zh-TW" altLang="en-US"/>
          </a:p>
        </p:txBody>
      </p:sp>
      <p:sp>
        <p:nvSpPr>
          <p:cNvPr id="87" name="Line 16"/>
          <p:cNvSpPr>
            <a:spLocks noChangeShapeType="1"/>
          </p:cNvSpPr>
          <p:nvPr/>
        </p:nvSpPr>
        <p:spPr bwMode="auto">
          <a:xfrm flipV="1">
            <a:off x="4038600" y="42068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8" name="Text Box 17"/>
          <p:cNvSpPr txBox="1">
            <a:spLocks noChangeArrowheads="1"/>
          </p:cNvSpPr>
          <p:nvPr/>
        </p:nvSpPr>
        <p:spPr bwMode="auto">
          <a:xfrm>
            <a:off x="5851525" y="18812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89" name="Text Box 18"/>
          <p:cNvSpPr txBox="1">
            <a:spLocks noChangeArrowheads="1"/>
          </p:cNvSpPr>
          <p:nvPr/>
        </p:nvSpPr>
        <p:spPr bwMode="auto">
          <a:xfrm>
            <a:off x="5851525" y="2414607"/>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90" name="Text Box 19"/>
          <p:cNvSpPr txBox="1">
            <a:spLocks noChangeArrowheads="1"/>
          </p:cNvSpPr>
          <p:nvPr/>
        </p:nvSpPr>
        <p:spPr bwMode="auto">
          <a:xfrm>
            <a:off x="3260725" y="36338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1" name="Text Box 20"/>
          <p:cNvSpPr txBox="1">
            <a:spLocks noChangeArrowheads="1"/>
          </p:cNvSpPr>
          <p:nvPr/>
        </p:nvSpPr>
        <p:spPr bwMode="auto">
          <a:xfrm>
            <a:off x="8289925" y="3481407"/>
            <a:ext cx="372218" cy="36933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92" name="Text Box 21"/>
          <p:cNvSpPr txBox="1">
            <a:spLocks noChangeArrowheads="1"/>
          </p:cNvSpPr>
          <p:nvPr/>
        </p:nvSpPr>
        <p:spPr bwMode="auto">
          <a:xfrm>
            <a:off x="4479925" y="3100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93" name="Text Box 22"/>
          <p:cNvSpPr txBox="1">
            <a:spLocks noChangeArrowheads="1"/>
          </p:cNvSpPr>
          <p:nvPr/>
        </p:nvSpPr>
        <p:spPr bwMode="auto">
          <a:xfrm>
            <a:off x="7146925" y="3100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94" name="Text Box 23"/>
          <p:cNvSpPr txBox="1">
            <a:spLocks noChangeArrowheads="1"/>
          </p:cNvSpPr>
          <p:nvPr/>
        </p:nvSpPr>
        <p:spPr bwMode="auto">
          <a:xfrm>
            <a:off x="4479925" y="4243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95" name="Text Box 24"/>
          <p:cNvSpPr txBox="1">
            <a:spLocks noChangeArrowheads="1"/>
          </p:cNvSpPr>
          <p:nvPr/>
        </p:nvSpPr>
        <p:spPr bwMode="auto">
          <a:xfrm>
            <a:off x="6918325" y="4243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96" name="Text Box 25"/>
          <p:cNvSpPr txBox="1">
            <a:spLocks noChangeArrowheads="1"/>
          </p:cNvSpPr>
          <p:nvPr/>
        </p:nvSpPr>
        <p:spPr bwMode="auto">
          <a:xfrm>
            <a:off x="4937125" y="4624407"/>
            <a:ext cx="372218" cy="36933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97" name="Text Box 26"/>
          <p:cNvSpPr txBox="1">
            <a:spLocks noChangeArrowheads="1"/>
          </p:cNvSpPr>
          <p:nvPr/>
        </p:nvSpPr>
        <p:spPr bwMode="auto">
          <a:xfrm>
            <a:off x="5699125" y="52340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8" name="Text Box 27"/>
          <p:cNvSpPr txBox="1">
            <a:spLocks noChangeArrowheads="1"/>
          </p:cNvSpPr>
          <p:nvPr/>
        </p:nvSpPr>
        <p:spPr bwMode="auto">
          <a:xfrm>
            <a:off x="3032126" y="1424007"/>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99" name="Text Box 28"/>
          <p:cNvSpPr txBox="1">
            <a:spLocks noChangeArrowheads="1"/>
          </p:cNvSpPr>
          <p:nvPr/>
        </p:nvSpPr>
        <p:spPr bwMode="auto">
          <a:xfrm>
            <a:off x="8382000" y="1539894"/>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 E</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-1 -2</a:t>
            </a:r>
          </a:p>
        </p:txBody>
      </p:sp>
      <p:sp>
        <p:nvSpPr>
          <p:cNvPr id="100" name="Text Box 29"/>
          <p:cNvSpPr txBox="1">
            <a:spLocks noChangeArrowheads="1"/>
          </p:cNvSpPr>
          <p:nvPr/>
        </p:nvSpPr>
        <p:spPr bwMode="auto">
          <a:xfrm>
            <a:off x="5334000" y="2911494"/>
            <a:ext cx="15240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 B </a:t>
            </a:r>
            <a:r>
              <a:rPr lang="en-US" altLang="zh-TW" dirty="0" err="1">
                <a:ea typeface="新細明體" charset="-120"/>
                <a:cs typeface="Arial" charset="0"/>
              </a:rPr>
              <a:t>B</a:t>
            </a:r>
            <a:endParaRPr lang="en-US" altLang="zh-TW" dirty="0">
              <a:ea typeface="新細明體" charset="-120"/>
              <a:cs typeface="Arial" charset="0"/>
            </a:endParaRPr>
          </a:p>
          <a:p>
            <a:r>
              <a:rPr lang="en-US" altLang="zh-TW" dirty="0">
                <a:ea typeface="新細明體" charset="-120"/>
                <a:cs typeface="Arial" charset="0"/>
              </a:rPr>
              <a:t>d: </a:t>
            </a:r>
            <a:r>
              <a:rPr lang="en-US" altLang="zh-TW" dirty="0">
                <a:ea typeface="新細明體" charset="-120"/>
              </a:rPr>
              <a:t>∞ </a:t>
            </a:r>
            <a:r>
              <a:rPr lang="en-US" altLang="zh-TW" dirty="0">
                <a:ea typeface="新細明體" charset="-120"/>
                <a:cs typeface="Arial" charset="0"/>
              </a:rPr>
              <a:t>2 0 -1</a:t>
            </a:r>
          </a:p>
        </p:txBody>
      </p:sp>
      <p:sp>
        <p:nvSpPr>
          <p:cNvPr id="101" name="Text Box 30"/>
          <p:cNvSpPr txBox="1">
            <a:spLocks noChangeArrowheads="1"/>
          </p:cNvSpPr>
          <p:nvPr/>
        </p:nvSpPr>
        <p:spPr bwMode="auto">
          <a:xfrm>
            <a:off x="4038600" y="5502294"/>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02" name="Text Box 31"/>
          <p:cNvSpPr txBox="1">
            <a:spLocks noChangeArrowheads="1"/>
          </p:cNvSpPr>
          <p:nvPr/>
        </p:nvSpPr>
        <p:spPr bwMode="auto">
          <a:xfrm>
            <a:off x="8382000" y="5502294"/>
            <a:ext cx="15240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a:t>
            </a:r>
          </a:p>
          <a:p>
            <a:r>
              <a:rPr lang="en-US" altLang="zh-TW" dirty="0">
                <a:ea typeface="新細明體" charset="-120"/>
                <a:cs typeface="Arial" charset="0"/>
              </a:rPr>
              <a:t>d: ∞ 1</a:t>
            </a:r>
          </a:p>
        </p:txBody>
      </p:sp>
      <p:sp>
        <p:nvSpPr>
          <p:cNvPr id="103" name="Line 32"/>
          <p:cNvSpPr>
            <a:spLocks noChangeShapeType="1"/>
          </p:cNvSpPr>
          <p:nvPr/>
        </p:nvSpPr>
        <p:spPr bwMode="auto">
          <a:xfrm flipH="1">
            <a:off x="4419600" y="5883294"/>
            <a:ext cx="76200" cy="152400"/>
          </a:xfrm>
          <a:prstGeom prst="line">
            <a:avLst/>
          </a:prstGeom>
          <a:noFill/>
          <a:ln w="9525">
            <a:solidFill>
              <a:schemeClr val="tx1"/>
            </a:solidFill>
            <a:round/>
            <a:headEnd/>
            <a:tailEnd/>
          </a:ln>
          <a:effectLst/>
        </p:spPr>
        <p:txBody>
          <a:bodyPr/>
          <a:lstStyle/>
          <a:p>
            <a:endParaRPr lang="zh-TW" altLang="en-US"/>
          </a:p>
        </p:txBody>
      </p:sp>
      <p:sp>
        <p:nvSpPr>
          <p:cNvPr id="104" name="Line 33"/>
          <p:cNvSpPr>
            <a:spLocks noChangeShapeType="1"/>
          </p:cNvSpPr>
          <p:nvPr/>
        </p:nvSpPr>
        <p:spPr bwMode="auto">
          <a:xfrm flipH="1">
            <a:off x="5954484" y="3063894"/>
            <a:ext cx="76200" cy="152400"/>
          </a:xfrm>
          <a:prstGeom prst="line">
            <a:avLst/>
          </a:prstGeom>
          <a:noFill/>
          <a:ln w="9525">
            <a:solidFill>
              <a:schemeClr val="tx1"/>
            </a:solidFill>
            <a:round/>
            <a:headEnd/>
            <a:tailEnd/>
          </a:ln>
          <a:effectLst/>
        </p:spPr>
        <p:txBody>
          <a:bodyPr/>
          <a:lstStyle/>
          <a:p>
            <a:endParaRPr lang="zh-TW" altLang="en-US"/>
          </a:p>
        </p:txBody>
      </p:sp>
      <p:sp>
        <p:nvSpPr>
          <p:cNvPr id="105" name="Line 34"/>
          <p:cNvSpPr>
            <a:spLocks noChangeShapeType="1"/>
          </p:cNvSpPr>
          <p:nvPr/>
        </p:nvSpPr>
        <p:spPr bwMode="auto">
          <a:xfrm flipH="1">
            <a:off x="5878284" y="3292494"/>
            <a:ext cx="76200" cy="152400"/>
          </a:xfrm>
          <a:prstGeom prst="line">
            <a:avLst/>
          </a:prstGeom>
          <a:noFill/>
          <a:ln w="9525">
            <a:solidFill>
              <a:schemeClr val="tx1"/>
            </a:solidFill>
            <a:round/>
            <a:headEnd/>
            <a:tailEnd/>
          </a:ln>
          <a:effectLst/>
        </p:spPr>
        <p:txBody>
          <a:bodyPr/>
          <a:lstStyle/>
          <a:p>
            <a:endParaRPr lang="zh-TW" altLang="en-US"/>
          </a:p>
        </p:txBody>
      </p:sp>
      <p:sp>
        <p:nvSpPr>
          <p:cNvPr id="106" name="Line 35"/>
          <p:cNvSpPr>
            <a:spLocks noChangeShapeType="1"/>
          </p:cNvSpPr>
          <p:nvPr/>
        </p:nvSpPr>
        <p:spPr bwMode="auto">
          <a:xfrm flipH="1">
            <a:off x="8839200" y="1692294"/>
            <a:ext cx="76200" cy="152400"/>
          </a:xfrm>
          <a:prstGeom prst="line">
            <a:avLst/>
          </a:prstGeom>
          <a:noFill/>
          <a:ln w="9525">
            <a:solidFill>
              <a:schemeClr val="tx1"/>
            </a:solidFill>
            <a:round/>
            <a:headEnd/>
            <a:tailEnd/>
          </a:ln>
          <a:effectLst/>
        </p:spPr>
        <p:txBody>
          <a:bodyPr/>
          <a:lstStyle/>
          <a:p>
            <a:endParaRPr lang="zh-TW" altLang="en-US"/>
          </a:p>
        </p:txBody>
      </p:sp>
      <p:sp>
        <p:nvSpPr>
          <p:cNvPr id="107" name="Line 36"/>
          <p:cNvSpPr>
            <a:spLocks noChangeShapeType="1"/>
          </p:cNvSpPr>
          <p:nvPr/>
        </p:nvSpPr>
        <p:spPr bwMode="auto">
          <a:xfrm flipH="1">
            <a:off x="8763000" y="1920894"/>
            <a:ext cx="76200" cy="152400"/>
          </a:xfrm>
          <a:prstGeom prst="line">
            <a:avLst/>
          </a:prstGeom>
          <a:noFill/>
          <a:ln w="9525">
            <a:solidFill>
              <a:schemeClr val="tx1"/>
            </a:solidFill>
            <a:round/>
            <a:headEnd/>
            <a:tailEnd/>
          </a:ln>
          <a:effectLst/>
        </p:spPr>
        <p:txBody>
          <a:bodyPr/>
          <a:lstStyle/>
          <a:p>
            <a:endParaRPr lang="zh-TW" altLang="en-US"/>
          </a:p>
        </p:txBody>
      </p:sp>
      <p:sp>
        <p:nvSpPr>
          <p:cNvPr id="108" name="Line 37"/>
          <p:cNvSpPr>
            <a:spLocks noChangeShapeType="1"/>
          </p:cNvSpPr>
          <p:nvPr/>
        </p:nvSpPr>
        <p:spPr bwMode="auto">
          <a:xfrm flipH="1">
            <a:off x="4495800" y="5578494"/>
            <a:ext cx="76200" cy="152400"/>
          </a:xfrm>
          <a:prstGeom prst="line">
            <a:avLst/>
          </a:prstGeom>
          <a:noFill/>
          <a:ln w="9525">
            <a:solidFill>
              <a:schemeClr val="tx1"/>
            </a:solidFill>
            <a:round/>
            <a:headEnd/>
            <a:tailEnd/>
          </a:ln>
          <a:effectLst/>
        </p:spPr>
        <p:txBody>
          <a:bodyPr/>
          <a:lstStyle/>
          <a:p>
            <a:endParaRPr lang="zh-TW" altLang="en-US"/>
          </a:p>
        </p:txBody>
      </p:sp>
      <p:sp>
        <p:nvSpPr>
          <p:cNvPr id="109" name="Line 38"/>
          <p:cNvSpPr>
            <a:spLocks noChangeShapeType="1"/>
          </p:cNvSpPr>
          <p:nvPr/>
        </p:nvSpPr>
        <p:spPr bwMode="auto">
          <a:xfrm flipH="1">
            <a:off x="8697684" y="5883294"/>
            <a:ext cx="76200" cy="152400"/>
          </a:xfrm>
          <a:prstGeom prst="line">
            <a:avLst/>
          </a:prstGeom>
          <a:noFill/>
          <a:ln w="9525">
            <a:solidFill>
              <a:schemeClr val="tx1"/>
            </a:solidFill>
            <a:round/>
            <a:headEnd/>
            <a:tailEnd/>
          </a:ln>
          <a:effectLst/>
        </p:spPr>
        <p:txBody>
          <a:bodyPr/>
          <a:lstStyle/>
          <a:p>
            <a:endParaRPr lang="zh-TW" altLang="en-US"/>
          </a:p>
        </p:txBody>
      </p:sp>
      <p:sp>
        <p:nvSpPr>
          <p:cNvPr id="110" name="Line 39"/>
          <p:cNvSpPr>
            <a:spLocks noChangeShapeType="1"/>
          </p:cNvSpPr>
          <p:nvPr/>
        </p:nvSpPr>
        <p:spPr bwMode="auto">
          <a:xfrm flipH="1">
            <a:off x="8773884" y="5654694"/>
            <a:ext cx="76200" cy="152400"/>
          </a:xfrm>
          <a:prstGeom prst="line">
            <a:avLst/>
          </a:prstGeom>
          <a:noFill/>
          <a:ln w="9525">
            <a:solidFill>
              <a:schemeClr val="tx1"/>
            </a:solidFill>
            <a:round/>
            <a:headEnd/>
            <a:tailEnd/>
          </a:ln>
          <a:effectLst/>
        </p:spPr>
        <p:txBody>
          <a:bodyPr/>
          <a:lstStyle/>
          <a:p>
            <a:endParaRPr lang="zh-TW" altLang="en-US"/>
          </a:p>
        </p:txBody>
      </p:sp>
      <p:sp>
        <p:nvSpPr>
          <p:cNvPr id="111" name="Line 40"/>
          <p:cNvSpPr>
            <a:spLocks noChangeShapeType="1"/>
          </p:cNvSpPr>
          <p:nvPr/>
        </p:nvSpPr>
        <p:spPr bwMode="auto">
          <a:xfrm flipH="1">
            <a:off x="6008912" y="3357808"/>
            <a:ext cx="76200" cy="152400"/>
          </a:xfrm>
          <a:prstGeom prst="line">
            <a:avLst/>
          </a:prstGeom>
          <a:noFill/>
          <a:ln w="9525">
            <a:solidFill>
              <a:schemeClr val="tx1"/>
            </a:solidFill>
            <a:round/>
            <a:headEnd/>
            <a:tailEnd/>
          </a:ln>
          <a:effectLst/>
        </p:spPr>
        <p:txBody>
          <a:bodyPr/>
          <a:lstStyle/>
          <a:p>
            <a:endParaRPr lang="zh-TW" altLang="en-US"/>
          </a:p>
        </p:txBody>
      </p:sp>
      <p:sp>
        <p:nvSpPr>
          <p:cNvPr id="112" name="Line 41"/>
          <p:cNvSpPr>
            <a:spLocks noChangeShapeType="1"/>
          </p:cNvSpPr>
          <p:nvPr/>
        </p:nvSpPr>
        <p:spPr bwMode="auto">
          <a:xfrm flipH="1">
            <a:off x="6161312" y="3053008"/>
            <a:ext cx="76200" cy="152400"/>
          </a:xfrm>
          <a:prstGeom prst="line">
            <a:avLst/>
          </a:prstGeom>
          <a:noFill/>
          <a:ln w="9525">
            <a:solidFill>
              <a:schemeClr val="tx1"/>
            </a:solidFill>
            <a:round/>
            <a:headEnd/>
            <a:tailEnd/>
          </a:ln>
          <a:effectLst/>
        </p:spPr>
        <p:txBody>
          <a:bodyPr/>
          <a:lstStyle/>
          <a:p>
            <a:endParaRPr lang="zh-TW" altLang="en-US"/>
          </a:p>
        </p:txBody>
      </p:sp>
      <p:sp>
        <p:nvSpPr>
          <p:cNvPr id="126" name="Line 44"/>
          <p:cNvSpPr>
            <a:spLocks noChangeShapeType="1"/>
          </p:cNvSpPr>
          <p:nvPr/>
        </p:nvSpPr>
        <p:spPr bwMode="auto">
          <a:xfrm flipH="1">
            <a:off x="8991598" y="1692294"/>
            <a:ext cx="76200" cy="152400"/>
          </a:xfrm>
          <a:prstGeom prst="line">
            <a:avLst/>
          </a:prstGeom>
          <a:noFill/>
          <a:ln w="9525">
            <a:solidFill>
              <a:schemeClr val="tx1"/>
            </a:solidFill>
            <a:round/>
            <a:headEnd/>
            <a:tailEnd/>
          </a:ln>
          <a:effectLst/>
        </p:spPr>
        <p:txBody>
          <a:bodyPr/>
          <a:lstStyle/>
          <a:p>
            <a:endParaRPr lang="zh-TW" altLang="en-US"/>
          </a:p>
        </p:txBody>
      </p:sp>
      <p:sp>
        <p:nvSpPr>
          <p:cNvPr id="127" name="Line 45"/>
          <p:cNvSpPr>
            <a:spLocks noChangeShapeType="1"/>
          </p:cNvSpPr>
          <p:nvPr/>
        </p:nvSpPr>
        <p:spPr bwMode="auto">
          <a:xfrm flipH="1">
            <a:off x="8991598" y="1920894"/>
            <a:ext cx="76200" cy="152400"/>
          </a:xfrm>
          <a:prstGeom prst="line">
            <a:avLst/>
          </a:prstGeom>
          <a:noFill/>
          <a:ln w="9525">
            <a:solidFill>
              <a:schemeClr val="tx1"/>
            </a:solidFill>
            <a:round/>
            <a:headEnd/>
            <a:tailEnd/>
          </a:ln>
          <a:effectLst/>
        </p:spPr>
        <p:txBody>
          <a:bodyPr/>
          <a:lstStyle/>
          <a:p>
            <a:endParaRPr lang="zh-TW" altLang="en-US"/>
          </a:p>
        </p:txBody>
      </p:sp>
      <p:sp>
        <p:nvSpPr>
          <p:cNvPr id="128" name="Line 46"/>
          <p:cNvSpPr>
            <a:spLocks noChangeShapeType="1"/>
          </p:cNvSpPr>
          <p:nvPr/>
        </p:nvSpPr>
        <p:spPr bwMode="auto">
          <a:xfrm flipH="1">
            <a:off x="5791200" y="2987694"/>
            <a:ext cx="76200" cy="152400"/>
          </a:xfrm>
          <a:prstGeom prst="line">
            <a:avLst/>
          </a:prstGeom>
          <a:noFill/>
          <a:ln w="9525">
            <a:solidFill>
              <a:schemeClr val="tx1"/>
            </a:solidFill>
            <a:round/>
            <a:headEnd/>
            <a:tailEnd/>
          </a:ln>
          <a:effectLst/>
        </p:spPr>
        <p:txBody>
          <a:bodyPr/>
          <a:lstStyle/>
          <a:p>
            <a:endParaRPr lang="zh-TW" altLang="en-US"/>
          </a:p>
        </p:txBody>
      </p:sp>
      <p:sp>
        <p:nvSpPr>
          <p:cNvPr id="129" name="Line 47"/>
          <p:cNvSpPr>
            <a:spLocks noChangeShapeType="1"/>
          </p:cNvSpPr>
          <p:nvPr/>
        </p:nvSpPr>
        <p:spPr bwMode="auto">
          <a:xfrm flipH="1">
            <a:off x="5671456" y="3325150"/>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147287331"/>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ED00-BEBC-5440-E5A2-7130E01B90E7}"/>
              </a:ext>
            </a:extLst>
          </p:cNvPr>
          <p:cNvSpPr>
            <a:spLocks noGrp="1"/>
          </p:cNvSpPr>
          <p:nvPr>
            <p:ph type="title"/>
          </p:nvPr>
        </p:nvSpPr>
        <p:spPr/>
        <p:txBody>
          <a:bodyPr/>
          <a:lstStyle/>
          <a:p>
            <a:r>
              <a:rPr lang="en-US" dirty="0"/>
              <a:t>Negative Cycle Detection</a:t>
            </a:r>
          </a:p>
        </p:txBody>
      </p:sp>
      <p:sp>
        <p:nvSpPr>
          <p:cNvPr id="4" name="Rectangle 3">
            <a:extLst>
              <a:ext uri="{FF2B5EF4-FFF2-40B4-BE49-F238E27FC236}">
                <a16:creationId xmlns:a16="http://schemas.microsoft.com/office/drawing/2014/main" id="{09CF2510-8159-703F-9B23-1F05696CF1C9}"/>
              </a:ext>
            </a:extLst>
          </p:cNvPr>
          <p:cNvSpPr txBox="1">
            <a:spLocks noGrp="1" noChangeArrowheads="1"/>
          </p:cNvSpPr>
          <p:nvPr>
            <p:ph idx="1"/>
          </p:nvPr>
        </p:nvSpPr>
        <p:spPr>
          <a:prstGeom prst="rect">
            <a:avLst/>
          </a:prstGeom>
          <a:ln>
            <a:no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rPr>
              <a:t>BellmanFord</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   for each v </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V</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d[v] = ;</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d[s] = 0;</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i</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=1 to |V|-1</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each edge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 E</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w(</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a:t>
            </a:r>
          </a:p>
          <a:p>
            <a:pPr marL="342900" lvl="0" indent="-342900">
              <a:lnSpc>
                <a:spcPct val="100000"/>
              </a:lnSpc>
              <a:spcBef>
                <a:spcPct val="20000"/>
              </a:spcBef>
              <a:buNone/>
              <a:defRPr/>
            </a:pPr>
            <a:r>
              <a:rPr lang="en-US" altLang="zh-TW" sz="2000" b="1" dirty="0">
                <a:solidFill>
                  <a:srgbClr val="FF0000"/>
                </a:solidFill>
                <a:latin typeface="Courier New" pitchFamily="49" charset="0"/>
                <a:ea typeface="新細明體" charset="-120"/>
                <a:cs typeface="Times New Roman" pitchFamily="18" charset="0"/>
                <a:sym typeface="Symbol" pitchFamily="18" charset="2"/>
              </a:rPr>
              <a:t>   for each edge (</a:t>
            </a:r>
            <a:r>
              <a:rPr lang="en-US" altLang="zh-TW" sz="2000" b="1" dirty="0" err="1">
                <a:solidFill>
                  <a:srgbClr val="FF0000"/>
                </a:solidFill>
                <a:latin typeface="Courier New" pitchFamily="49" charset="0"/>
                <a:ea typeface="新細明體" charset="-120"/>
                <a:cs typeface="Times New Roman" pitchFamily="18" charset="0"/>
                <a:sym typeface="Symbol" pitchFamily="18" charset="2"/>
              </a:rPr>
              <a:t>u,v</a:t>
            </a:r>
            <a:r>
              <a:rPr lang="en-US" altLang="zh-TW" sz="2000" b="1" dirty="0">
                <a:solidFill>
                  <a:srgbClr val="FF0000"/>
                </a:solidFill>
                <a:latin typeface="Courier New" pitchFamily="49" charset="0"/>
                <a:ea typeface="新細明體" charset="-120"/>
                <a:cs typeface="Times New Roman" pitchFamily="18" charset="0"/>
                <a:sym typeface="Symbol" pitchFamily="18" charset="2"/>
              </a:rPr>
              <a:t>)  E</a:t>
            </a:r>
          </a:p>
          <a:p>
            <a:pPr marL="342900" lvl="0" indent="-342900">
              <a:lnSpc>
                <a:spcPct val="100000"/>
              </a:lnSpc>
              <a:spcBef>
                <a:spcPct val="20000"/>
              </a:spcBef>
              <a:buNone/>
              <a:defRPr/>
            </a:pPr>
            <a:r>
              <a:rPr lang="en-US" altLang="zh-TW" sz="2000" b="1" dirty="0">
                <a:solidFill>
                  <a:srgbClr val="FF0000"/>
                </a:solidFill>
                <a:latin typeface="Courier New" pitchFamily="49" charset="0"/>
                <a:ea typeface="新細明體" charset="-120"/>
                <a:cs typeface="Times New Roman" pitchFamily="18" charset="0"/>
                <a:sym typeface="Symbol" pitchFamily="18" charset="2"/>
              </a:rPr>
              <a:t>      if (d[v] &gt; d[u] + w(</a:t>
            </a:r>
            <a:r>
              <a:rPr lang="en-US" altLang="zh-TW" sz="2000" b="1" dirty="0" err="1">
                <a:solidFill>
                  <a:srgbClr val="FF0000"/>
                </a:solidFill>
                <a:latin typeface="Courier New" pitchFamily="49" charset="0"/>
                <a:ea typeface="新細明體" charset="-120"/>
                <a:cs typeface="Times New Roman" pitchFamily="18" charset="0"/>
                <a:sym typeface="Symbol" pitchFamily="18" charset="2"/>
              </a:rPr>
              <a:t>u,v</a:t>
            </a:r>
            <a:r>
              <a:rPr lang="en-US" altLang="zh-TW" sz="2000" b="1" dirty="0">
                <a:solidFill>
                  <a:srgbClr val="FF0000"/>
                </a:solidFill>
                <a:latin typeface="Courier New" pitchFamily="49" charset="0"/>
                <a:ea typeface="新細明體" charset="-120"/>
                <a:cs typeface="Times New Roman" pitchFamily="18" charset="0"/>
                <a:sym typeface="Symbol" pitchFamily="18" charset="2"/>
              </a:rPr>
              <a:t>))</a:t>
            </a:r>
          </a:p>
          <a:p>
            <a:pPr marL="342900" lvl="0" indent="-342900">
              <a:lnSpc>
                <a:spcPct val="100000"/>
              </a:lnSpc>
              <a:spcBef>
                <a:spcPct val="20000"/>
              </a:spcBef>
              <a:buNone/>
              <a:defRPr/>
            </a:pPr>
            <a:r>
              <a:rPr lang="en-US" altLang="zh-TW" sz="2000" b="1" dirty="0">
                <a:solidFill>
                  <a:srgbClr val="FF0000"/>
                </a:solidFill>
                <a:latin typeface="Courier New" pitchFamily="49" charset="0"/>
                <a:ea typeface="新細明體" charset="-120"/>
                <a:cs typeface="Times New Roman" pitchFamily="18" charset="0"/>
                <a:sym typeface="Symbol" pitchFamily="18" charset="2"/>
              </a:rPr>
              <a:t>           return “no solution”;</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u,v,w</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if (d[v] &gt; d[u]+w) then d[v]=d[u]+w</a:t>
            </a:r>
            <a:endParaRPr kumimoji="0" lang="en-US" altLang="zh-TW" sz="24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p:txBody>
      </p:sp>
      <p:sp>
        <p:nvSpPr>
          <p:cNvPr id="6" name="AutoShape 5">
            <a:extLst>
              <a:ext uri="{FF2B5EF4-FFF2-40B4-BE49-F238E27FC236}">
                <a16:creationId xmlns:a16="http://schemas.microsoft.com/office/drawing/2014/main" id="{3083D9FF-8751-215D-AD36-A0986C38E6E3}"/>
              </a:ext>
            </a:extLst>
          </p:cNvPr>
          <p:cNvSpPr>
            <a:spLocks/>
          </p:cNvSpPr>
          <p:nvPr/>
        </p:nvSpPr>
        <p:spPr bwMode="auto">
          <a:xfrm>
            <a:off x="6000075" y="1495436"/>
            <a:ext cx="328477" cy="1371600"/>
          </a:xfrm>
          <a:prstGeom prst="rightBrace">
            <a:avLst>
              <a:gd name="adj1" fmla="val 50000"/>
              <a:gd name="adj2" fmla="val 50000"/>
            </a:avLst>
          </a:prstGeom>
          <a:noFill/>
          <a:ln w="28575">
            <a:solidFill>
              <a:schemeClr val="tx1"/>
            </a:solidFill>
            <a:round/>
            <a:headEnd/>
            <a:tailEnd/>
          </a:ln>
          <a:effectLst/>
        </p:spPr>
        <p:txBody>
          <a:bodyPr wrap="none" anchor="ctr">
            <a:spAutoFit/>
          </a:bodyPr>
          <a:lstStyle/>
          <a:p>
            <a:endParaRPr lang="zh-TW" altLang="en-US"/>
          </a:p>
        </p:txBody>
      </p:sp>
      <p:sp>
        <p:nvSpPr>
          <p:cNvPr id="7" name="Text Box 6">
            <a:extLst>
              <a:ext uri="{FF2B5EF4-FFF2-40B4-BE49-F238E27FC236}">
                <a16:creationId xmlns:a16="http://schemas.microsoft.com/office/drawing/2014/main" id="{DB0DBBD3-D32D-AA36-3727-365A4CBC8F9B}"/>
              </a:ext>
            </a:extLst>
          </p:cNvPr>
          <p:cNvSpPr txBox="1">
            <a:spLocks noChangeArrowheads="1"/>
          </p:cNvSpPr>
          <p:nvPr/>
        </p:nvSpPr>
        <p:spPr bwMode="auto">
          <a:xfrm>
            <a:off x="6392423" y="1746261"/>
            <a:ext cx="4721862" cy="646331"/>
          </a:xfrm>
          <a:prstGeom prst="rect">
            <a:avLst/>
          </a:prstGeom>
          <a:noFill/>
          <a:ln w="28575">
            <a:noFill/>
            <a:miter lim="800000"/>
            <a:headEnd/>
            <a:tailEnd/>
          </a:ln>
          <a:effectLst/>
        </p:spPr>
        <p:txBody>
          <a:bodyPr wrap="square">
            <a:spAutoFit/>
          </a:bodyPr>
          <a:lstStyle/>
          <a:p>
            <a:r>
              <a:rPr lang="en-US" altLang="zh-TW" sz="1800" b="1" dirty="0">
                <a:latin typeface="Arial" panose="020B0604020202020204" pitchFamily="34" charset="0"/>
                <a:ea typeface="新細明體" charset="-120"/>
                <a:cs typeface="Arial" panose="020B0604020202020204" pitchFamily="34" charset="0"/>
              </a:rPr>
              <a:t>Initialize d[], which will converge to shortest-path value </a:t>
            </a:r>
            <a:r>
              <a:rPr lang="en-US" altLang="zh-TW" sz="1800" b="1" dirty="0">
                <a:latin typeface="Arial" panose="020B0604020202020204" pitchFamily="34" charset="0"/>
                <a:ea typeface="新細明體" charset="-120"/>
                <a:cs typeface="Arial" panose="020B0604020202020204" pitchFamily="34" charset="0"/>
                <a:sym typeface="Symbol" pitchFamily="18" charset="2"/>
              </a:rPr>
              <a:t></a:t>
            </a:r>
            <a:endParaRPr lang="en-US" altLang="zh-TW" sz="1800" b="1" dirty="0">
              <a:latin typeface="Arial" panose="020B0604020202020204" pitchFamily="34" charset="0"/>
              <a:ea typeface="新細明體" charset="-120"/>
              <a:cs typeface="Arial" panose="020B0604020202020204" pitchFamily="34" charset="0"/>
            </a:endParaRPr>
          </a:p>
        </p:txBody>
      </p:sp>
      <p:sp>
        <p:nvSpPr>
          <p:cNvPr id="9" name="AutoShape 8">
            <a:extLst>
              <a:ext uri="{FF2B5EF4-FFF2-40B4-BE49-F238E27FC236}">
                <a16:creationId xmlns:a16="http://schemas.microsoft.com/office/drawing/2014/main" id="{BF2D41E0-D3B4-0476-FD45-4379CF31760B}"/>
              </a:ext>
            </a:extLst>
          </p:cNvPr>
          <p:cNvSpPr>
            <a:spLocks/>
          </p:cNvSpPr>
          <p:nvPr/>
        </p:nvSpPr>
        <p:spPr bwMode="auto">
          <a:xfrm>
            <a:off x="6000076" y="2867039"/>
            <a:ext cx="401112" cy="1066801"/>
          </a:xfrm>
          <a:prstGeom prst="rightBrace">
            <a:avLst>
              <a:gd name="adj1" fmla="val 38889"/>
              <a:gd name="adj2" fmla="val 50000"/>
            </a:avLst>
          </a:prstGeom>
          <a:noFill/>
          <a:ln w="28575">
            <a:solidFill>
              <a:schemeClr val="tx1"/>
            </a:solidFill>
            <a:round/>
            <a:headEnd/>
            <a:tailEnd/>
          </a:ln>
          <a:effectLst/>
        </p:spPr>
        <p:txBody>
          <a:bodyPr anchor="ctr">
            <a:spAutoFit/>
          </a:bodyPr>
          <a:lstStyle/>
          <a:p>
            <a:endParaRPr lang="zh-TW" altLang="en-US"/>
          </a:p>
        </p:txBody>
      </p:sp>
      <p:sp>
        <p:nvSpPr>
          <p:cNvPr id="10" name="Text Box 9">
            <a:extLst>
              <a:ext uri="{FF2B5EF4-FFF2-40B4-BE49-F238E27FC236}">
                <a16:creationId xmlns:a16="http://schemas.microsoft.com/office/drawing/2014/main" id="{1498658B-7EEC-58BD-0CC4-868C4AFB531D}"/>
              </a:ext>
            </a:extLst>
          </p:cNvPr>
          <p:cNvSpPr txBox="1">
            <a:spLocks noChangeArrowheads="1"/>
          </p:cNvSpPr>
          <p:nvPr/>
        </p:nvSpPr>
        <p:spPr bwMode="auto">
          <a:xfrm>
            <a:off x="6479181" y="2941652"/>
            <a:ext cx="4482734" cy="646331"/>
          </a:xfrm>
          <a:prstGeom prst="rect">
            <a:avLst/>
          </a:prstGeom>
          <a:noFill/>
          <a:ln w="28575">
            <a:noFill/>
            <a:miter lim="800000"/>
            <a:headEnd/>
            <a:tailEnd/>
          </a:ln>
          <a:effectLst/>
        </p:spPr>
        <p:txBody>
          <a:bodyPr wrap="square">
            <a:spAutoFit/>
          </a:bodyPr>
          <a:lstStyle/>
          <a:p>
            <a:r>
              <a:rPr lang="en-US" altLang="zh-TW" sz="1800" b="1" dirty="0">
                <a:latin typeface="Arial" panose="020B0604020202020204" pitchFamily="34" charset="0"/>
                <a:ea typeface="新細明體" charset="-120"/>
                <a:cs typeface="Arial" panose="020B0604020202020204" pitchFamily="34" charset="0"/>
              </a:rPr>
              <a:t>Relaxation: Make |V|-1 passes, relax each edge if possible</a:t>
            </a:r>
          </a:p>
        </p:txBody>
      </p:sp>
      <p:sp>
        <p:nvSpPr>
          <p:cNvPr id="3" name="Text Box 12">
            <a:extLst>
              <a:ext uri="{FF2B5EF4-FFF2-40B4-BE49-F238E27FC236}">
                <a16:creationId xmlns:a16="http://schemas.microsoft.com/office/drawing/2014/main" id="{3E67D6C1-4DC1-0DCE-FB91-F11726B5310A}"/>
              </a:ext>
            </a:extLst>
          </p:cNvPr>
          <p:cNvSpPr txBox="1">
            <a:spLocks noChangeArrowheads="1"/>
          </p:cNvSpPr>
          <p:nvPr/>
        </p:nvSpPr>
        <p:spPr bwMode="auto">
          <a:xfrm>
            <a:off x="6479181" y="4137043"/>
            <a:ext cx="4635104" cy="923330"/>
          </a:xfrm>
          <a:prstGeom prst="rect">
            <a:avLst/>
          </a:prstGeom>
          <a:noFill/>
          <a:ln w="28575">
            <a:noFill/>
            <a:miter lim="800000"/>
            <a:headEnd/>
            <a:tailEnd/>
          </a:ln>
          <a:effectLst/>
        </p:spPr>
        <p:txBody>
          <a:bodyPr wrap="square">
            <a:spAutoFit/>
          </a:bodyPr>
          <a:lstStyle/>
          <a:p>
            <a:r>
              <a:rPr lang="en-US" altLang="zh-TW" b="1" dirty="0">
                <a:solidFill>
                  <a:srgbClr val="FF0000"/>
                </a:solidFill>
                <a:latin typeface="Arial" panose="020B0604020202020204" pitchFamily="34" charset="0"/>
                <a:ea typeface="新細明體" charset="-120"/>
                <a:cs typeface="Arial" panose="020B0604020202020204" pitchFamily="34" charset="0"/>
              </a:rPr>
              <a:t>Negative cycle test</a:t>
            </a:r>
            <a:r>
              <a:rPr lang="en-US" altLang="zh-TW" sz="1800" b="1" dirty="0">
                <a:solidFill>
                  <a:srgbClr val="FF0000"/>
                </a:solidFill>
                <a:latin typeface="Arial" panose="020B0604020202020204" pitchFamily="34" charset="0"/>
                <a:ea typeface="新細明體" charset="-120"/>
                <a:cs typeface="Arial" panose="020B0604020202020204" pitchFamily="34" charset="0"/>
              </a:rPr>
              <a:t>: have we converged yet? i.e., no more relaxations are possible after V passes</a:t>
            </a:r>
          </a:p>
        </p:txBody>
      </p:sp>
      <p:sp>
        <p:nvSpPr>
          <p:cNvPr id="5" name="AutoShape 8">
            <a:extLst>
              <a:ext uri="{FF2B5EF4-FFF2-40B4-BE49-F238E27FC236}">
                <a16:creationId xmlns:a16="http://schemas.microsoft.com/office/drawing/2014/main" id="{4380BDC6-8DDB-A4CE-EB83-29F2554D48E1}"/>
              </a:ext>
            </a:extLst>
          </p:cNvPr>
          <p:cNvSpPr>
            <a:spLocks/>
          </p:cNvSpPr>
          <p:nvPr/>
        </p:nvSpPr>
        <p:spPr bwMode="auto">
          <a:xfrm>
            <a:off x="6039110" y="3988598"/>
            <a:ext cx="401112" cy="1066801"/>
          </a:xfrm>
          <a:prstGeom prst="rightBrace">
            <a:avLst>
              <a:gd name="adj1" fmla="val 38889"/>
              <a:gd name="adj2" fmla="val 50000"/>
            </a:avLst>
          </a:prstGeom>
          <a:noFill/>
          <a:ln w="28575">
            <a:solidFill>
              <a:srgbClr val="FF0000"/>
            </a:solidFill>
            <a:round/>
            <a:headEnd/>
            <a:tailEnd/>
          </a:ln>
          <a:effectLst/>
        </p:spPr>
        <p:txBody>
          <a:bodyPr anchor="ctr">
            <a:spAutoFit/>
          </a:bodyPr>
          <a:lstStyle/>
          <a:p>
            <a:endParaRPr lang="zh-TW" altLang="en-US"/>
          </a:p>
        </p:txBody>
      </p:sp>
    </p:spTree>
    <p:extLst>
      <p:ext uri="{BB962C8B-B14F-4D97-AF65-F5344CB8AC3E}">
        <p14:creationId xmlns:p14="http://schemas.microsoft.com/office/powerpoint/2010/main" val="2425659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EC31-634F-6750-A137-DA487C12EF43}"/>
              </a:ext>
            </a:extLst>
          </p:cNvPr>
          <p:cNvSpPr>
            <a:spLocks noGrp="1"/>
          </p:cNvSpPr>
          <p:nvPr>
            <p:ph type="title"/>
          </p:nvPr>
        </p:nvSpPr>
        <p:spPr/>
        <p:txBody>
          <a:bodyPr/>
          <a:lstStyle/>
          <a:p>
            <a:r>
              <a:rPr lang="en-US" dirty="0"/>
              <a:t>Algorithm Complexity (cont’d)</a:t>
            </a:r>
          </a:p>
        </p:txBody>
      </p:sp>
      <p:sp>
        <p:nvSpPr>
          <p:cNvPr id="3" name="Content Placeholder 2">
            <a:extLst>
              <a:ext uri="{FF2B5EF4-FFF2-40B4-BE49-F238E27FC236}">
                <a16:creationId xmlns:a16="http://schemas.microsoft.com/office/drawing/2014/main" id="{22ABF3D3-D434-C1D8-89C9-38394AC55E10}"/>
              </a:ext>
            </a:extLst>
          </p:cNvPr>
          <p:cNvSpPr>
            <a:spLocks noGrp="1"/>
          </p:cNvSpPr>
          <p:nvPr>
            <p:ph idx="1"/>
          </p:nvPr>
        </p:nvSpPr>
        <p:spPr/>
        <p:txBody>
          <a:bodyPr/>
          <a:lstStyle/>
          <a:p>
            <a:pPr>
              <a:tabLst>
                <a:tab pos="2281238" algn="l"/>
              </a:tabLst>
            </a:pPr>
            <a:r>
              <a:rPr lang="en-US" altLang="zh-TW" b="1" dirty="0">
                <a:ea typeface="新細明體" charset="-120"/>
              </a:rPr>
              <a:t>Running time: O(VE)</a:t>
            </a:r>
          </a:p>
          <a:p>
            <a:pPr lvl="1">
              <a:tabLst>
                <a:tab pos="2281238" algn="l"/>
              </a:tabLst>
            </a:pPr>
            <a:r>
              <a:rPr lang="en-US" altLang="zh-TW" dirty="0">
                <a:ea typeface="新細明體" charset="-120"/>
              </a:rPr>
              <a:t>Not so good for large dense graphs</a:t>
            </a:r>
          </a:p>
          <a:p>
            <a:pPr lvl="1">
              <a:tabLst>
                <a:tab pos="2281238" algn="l"/>
              </a:tabLst>
            </a:pPr>
            <a:r>
              <a:rPr lang="en-US" altLang="zh-TW" dirty="0">
                <a:ea typeface="新細明體" charset="-120"/>
              </a:rPr>
              <a:t>But a very practical algorithm in many ways</a:t>
            </a:r>
          </a:p>
          <a:p>
            <a:pPr>
              <a:tabLst>
                <a:tab pos="2281238" algn="l"/>
              </a:tabLst>
            </a:pPr>
            <a:r>
              <a:rPr lang="en-US" b="1" dirty="0">
                <a:ea typeface="新細明體" charset="-120"/>
              </a:rPr>
              <a:t>Pros and Cons?</a:t>
            </a:r>
            <a:endParaRPr lang="en-US" b="1" dirty="0"/>
          </a:p>
        </p:txBody>
      </p:sp>
    </p:spTree>
    <p:extLst>
      <p:ext uri="{BB962C8B-B14F-4D97-AF65-F5344CB8AC3E}">
        <p14:creationId xmlns:p14="http://schemas.microsoft.com/office/powerpoint/2010/main" val="1705166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1-5344-1E46-9DE0-2D1C66C4A4B7}"/>
              </a:ext>
            </a:extLst>
          </p:cNvPr>
          <p:cNvSpPr>
            <a:spLocks noGrp="1"/>
          </p:cNvSpPr>
          <p:nvPr>
            <p:ph type="title"/>
          </p:nvPr>
        </p:nvSpPr>
        <p:spPr/>
        <p:txBody>
          <a:bodyPr/>
          <a:lstStyle/>
          <a:p>
            <a:r>
              <a:rPr lang="en-US" dirty="0"/>
              <a:t>Programming Assignment #1</a:t>
            </a:r>
          </a:p>
        </p:txBody>
      </p:sp>
      <p:sp>
        <p:nvSpPr>
          <p:cNvPr id="3" name="Content Placeholder 2">
            <a:extLst>
              <a:ext uri="{FF2B5EF4-FFF2-40B4-BE49-F238E27FC236}">
                <a16:creationId xmlns:a16="http://schemas.microsoft.com/office/drawing/2014/main" id="{BCB83D43-6935-3441-B99F-9DD5F5025BA9}"/>
              </a:ext>
            </a:extLst>
          </p:cNvPr>
          <p:cNvSpPr>
            <a:spLocks noGrp="1"/>
          </p:cNvSpPr>
          <p:nvPr>
            <p:ph idx="1"/>
          </p:nvPr>
        </p:nvSpPr>
        <p:spPr/>
        <p:txBody>
          <a:bodyPr/>
          <a:lstStyle/>
          <a:p>
            <a:r>
              <a:rPr lang="en-US" b="1" dirty="0"/>
              <a:t>Implement FM partitioning algorithm</a:t>
            </a:r>
          </a:p>
          <a:p>
            <a:pPr lvl="1"/>
            <a:r>
              <a:rPr lang="en-US" dirty="0">
                <a:hlinkClick r:id="rId2"/>
              </a:rPr>
              <a:t>https://github.com/tsung-wei-huang/ece5960-physical-design/tree/main/PA1</a:t>
            </a:r>
            <a:r>
              <a:rPr lang="en-US" dirty="0"/>
              <a:t> </a:t>
            </a:r>
          </a:p>
          <a:p>
            <a:r>
              <a:rPr lang="en-US" b="1" dirty="0"/>
              <a:t>Two checkpoint dues, 9/7 and 9/14 23:59 PM</a:t>
            </a:r>
          </a:p>
          <a:p>
            <a:pPr lvl="1"/>
            <a:r>
              <a:rPr lang="en-US" dirty="0">
                <a:hlinkClick r:id="rId3"/>
              </a:rPr>
              <a:t>https://github.com/tsung-wei-huang/ece5960-physical-design/issues/2</a:t>
            </a:r>
            <a:r>
              <a:rPr lang="en-US" dirty="0"/>
              <a:t> </a:t>
            </a:r>
          </a:p>
          <a:p>
            <a:r>
              <a:rPr lang="en-US" b="1" dirty="0"/>
              <a:t>Final Due on 9/21 (Wed) 23:59 PM</a:t>
            </a:r>
          </a:p>
          <a:p>
            <a:pPr lvl="1"/>
            <a:r>
              <a:rPr lang="en-US" dirty="0"/>
              <a:t>Upload your solutions to twhuang-server-01.ece.utah.edu</a:t>
            </a:r>
          </a:p>
          <a:p>
            <a:pPr lvl="2"/>
            <a:r>
              <a:rPr lang="en-US" dirty="0"/>
              <a:t>Account: ece6960-fall22</a:t>
            </a:r>
          </a:p>
          <a:p>
            <a:pPr lvl="1"/>
            <a:r>
              <a:rPr lang="en-US" dirty="0"/>
              <a:t>Place your source code + README under PA1/</a:t>
            </a:r>
            <a:r>
              <a:rPr lang="en-US" dirty="0" err="1"/>
              <a:t>your_uid</a:t>
            </a:r>
            <a:r>
              <a:rPr lang="en-US" dirty="0"/>
              <a:t>/</a:t>
            </a:r>
          </a:p>
          <a:p>
            <a:pPr lvl="1"/>
            <a:r>
              <a:rPr lang="en-US" dirty="0"/>
              <a:t>README should contain instruction to compile &amp; run your code</a:t>
            </a:r>
          </a:p>
          <a:p>
            <a:pPr lvl="1"/>
            <a:endParaRPr lang="en-US" dirty="0"/>
          </a:p>
        </p:txBody>
      </p:sp>
      <p:sp>
        <p:nvSpPr>
          <p:cNvPr id="4" name="Slide Number Placeholder 1">
            <a:extLst>
              <a:ext uri="{FF2B5EF4-FFF2-40B4-BE49-F238E27FC236}">
                <a16:creationId xmlns:a16="http://schemas.microsoft.com/office/drawing/2014/main" id="{5F683DE6-85AB-98D9-3DF4-D19D7A7EA301}"/>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275403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Improvement of Bellman-Ford Algorithm</a:t>
            </a:r>
          </a:p>
        </p:txBody>
      </p:sp>
      <p:sp>
        <p:nvSpPr>
          <p:cNvPr id="7" name="Rectangle 6">
            <a:extLst>
              <a:ext uri="{FF2B5EF4-FFF2-40B4-BE49-F238E27FC236}">
                <a16:creationId xmlns:a16="http://schemas.microsoft.com/office/drawing/2014/main" id="{58F63E79-641D-B703-4F49-EF8F22553317}"/>
              </a:ext>
            </a:extLst>
          </p:cNvPr>
          <p:cNvSpPr/>
          <p:nvPr/>
        </p:nvSpPr>
        <p:spPr>
          <a:xfrm>
            <a:off x="914402" y="2850336"/>
            <a:ext cx="3624943" cy="3416320"/>
          </a:xfrm>
          <a:prstGeom prst="rect">
            <a:avLst/>
          </a:prstGeom>
          <a:solidFill>
            <a:schemeClr val="accent6">
              <a:lumMod val="20000"/>
              <a:lumOff val="80000"/>
            </a:schemeClr>
          </a:solidFill>
          <a:ln>
            <a:noFill/>
          </a:ln>
        </p:spPr>
        <p:txBody>
          <a:bodyPr wrap="square">
            <a:spAutoFit/>
          </a:bodyPr>
          <a:lstStyle/>
          <a:p>
            <a:r>
              <a:rPr lang="en-US" b="1" dirty="0"/>
              <a:t>procedure</a:t>
            </a:r>
            <a:r>
              <a:rPr lang="en-US" dirty="0"/>
              <a:t> SPFA(</a:t>
            </a:r>
            <a:r>
              <a:rPr lang="en-US" i="1" dirty="0"/>
              <a:t>G</a:t>
            </a:r>
            <a:r>
              <a:rPr lang="en-US" dirty="0"/>
              <a:t>, </a:t>
            </a:r>
            <a:r>
              <a:rPr lang="en-US" i="1" dirty="0"/>
              <a:t>s</a:t>
            </a:r>
            <a:r>
              <a:rPr lang="en-US" dirty="0"/>
              <a:t>) </a:t>
            </a:r>
          </a:p>
          <a:p>
            <a:r>
              <a:rPr lang="en-US" dirty="0"/>
              <a:t>1    </a:t>
            </a:r>
            <a:r>
              <a:rPr lang="en-US" b="1" dirty="0"/>
              <a:t>for</a:t>
            </a:r>
            <a:r>
              <a:rPr lang="en-US" dirty="0"/>
              <a:t> each vertex </a:t>
            </a:r>
            <a:r>
              <a:rPr lang="en-US" i="1" dirty="0"/>
              <a:t>v</a:t>
            </a:r>
            <a:r>
              <a:rPr lang="en-US" dirty="0"/>
              <a:t> ≠ </a:t>
            </a:r>
            <a:r>
              <a:rPr lang="en-US" i="1" dirty="0"/>
              <a:t>s</a:t>
            </a:r>
            <a:r>
              <a:rPr lang="en-US" dirty="0"/>
              <a:t> in </a:t>
            </a:r>
            <a:r>
              <a:rPr lang="en-US" i="1" dirty="0"/>
              <a:t>V</a:t>
            </a:r>
            <a:r>
              <a:rPr lang="en-US" dirty="0"/>
              <a:t>(</a:t>
            </a:r>
            <a:r>
              <a:rPr lang="en-US" i="1" dirty="0"/>
              <a:t>G</a:t>
            </a:r>
            <a:r>
              <a:rPr lang="en-US" dirty="0"/>
              <a:t>) </a:t>
            </a:r>
          </a:p>
          <a:p>
            <a:pPr marL="342900" indent="-342900">
              <a:buAutoNum type="arabicPlain" startAt="2"/>
            </a:pPr>
            <a:r>
              <a:rPr lang="en-US" dirty="0"/>
              <a:t>   d(</a:t>
            </a:r>
            <a:r>
              <a:rPr lang="en-US" i="1" dirty="0"/>
              <a:t>v</a:t>
            </a:r>
            <a:r>
              <a:rPr lang="en-US" dirty="0"/>
              <a:t>) := ∞ </a:t>
            </a:r>
          </a:p>
          <a:p>
            <a:pPr marL="342900" indent="-342900">
              <a:buAutoNum type="arabicPlain" startAt="2"/>
            </a:pPr>
            <a:r>
              <a:rPr lang="en-US" dirty="0"/>
              <a:t>d(</a:t>
            </a:r>
            <a:r>
              <a:rPr lang="en-US" i="1" dirty="0"/>
              <a:t>s</a:t>
            </a:r>
            <a:r>
              <a:rPr lang="en-US" dirty="0"/>
              <a:t>) := 0 </a:t>
            </a:r>
          </a:p>
          <a:p>
            <a:pPr marL="342900" indent="-342900">
              <a:buAutoNum type="arabicPlain" startAt="2"/>
            </a:pPr>
            <a:r>
              <a:rPr lang="en-US" dirty="0"/>
              <a:t>push </a:t>
            </a:r>
            <a:r>
              <a:rPr lang="en-US" i="1" dirty="0"/>
              <a:t>s</a:t>
            </a:r>
            <a:r>
              <a:rPr lang="en-US" dirty="0"/>
              <a:t> into </a:t>
            </a:r>
            <a:r>
              <a:rPr lang="en-US" i="1" dirty="0"/>
              <a:t>Q</a:t>
            </a:r>
            <a:r>
              <a:rPr lang="en-US" dirty="0"/>
              <a:t> </a:t>
            </a:r>
          </a:p>
          <a:p>
            <a:pPr marL="342900" indent="-342900">
              <a:buAutoNum type="arabicPlain" startAt="2"/>
            </a:pPr>
            <a:r>
              <a:rPr lang="en-US" b="1" dirty="0"/>
              <a:t>while</a:t>
            </a:r>
            <a:r>
              <a:rPr lang="en-US" dirty="0"/>
              <a:t> </a:t>
            </a:r>
            <a:r>
              <a:rPr lang="en-US" i="1" dirty="0"/>
              <a:t>Q</a:t>
            </a:r>
            <a:r>
              <a:rPr lang="en-US" dirty="0"/>
              <a:t> is not empty </a:t>
            </a:r>
            <a:r>
              <a:rPr lang="en-US" b="1" dirty="0"/>
              <a:t>do</a:t>
            </a:r>
            <a:r>
              <a:rPr lang="en-US" dirty="0"/>
              <a:t> </a:t>
            </a:r>
          </a:p>
          <a:p>
            <a:pPr marL="342900" indent="-342900">
              <a:buAutoNum type="arabicPlain" startAt="2"/>
            </a:pPr>
            <a:r>
              <a:rPr lang="en-US" i="1" dirty="0"/>
              <a:t>   u</a:t>
            </a:r>
            <a:r>
              <a:rPr lang="en-US" dirty="0"/>
              <a:t> := </a:t>
            </a:r>
            <a:r>
              <a:rPr lang="en-US" i="1" dirty="0" err="1"/>
              <a:t>Q.</a:t>
            </a:r>
            <a:r>
              <a:rPr lang="en-US" dirty="0" err="1"/>
              <a:t>pop</a:t>
            </a:r>
            <a:r>
              <a:rPr lang="en-US" dirty="0"/>
              <a:t>() </a:t>
            </a:r>
          </a:p>
          <a:p>
            <a:pPr marL="342900" indent="-342900">
              <a:buAutoNum type="arabicPlain" startAt="2"/>
            </a:pPr>
            <a:r>
              <a:rPr lang="en-US" b="1" dirty="0"/>
              <a:t>   for each</a:t>
            </a:r>
            <a:r>
              <a:rPr lang="en-US" dirty="0"/>
              <a:t> edge (</a:t>
            </a:r>
            <a:r>
              <a:rPr lang="en-US" i="1" dirty="0"/>
              <a:t>u</a:t>
            </a:r>
            <a:r>
              <a:rPr lang="en-US" dirty="0"/>
              <a:t>, </a:t>
            </a:r>
            <a:r>
              <a:rPr lang="en-US" i="1" dirty="0"/>
              <a:t>v</a:t>
            </a:r>
            <a:r>
              <a:rPr lang="en-US" dirty="0"/>
              <a:t>) in </a:t>
            </a:r>
            <a:r>
              <a:rPr lang="en-US" i="1" dirty="0"/>
              <a:t>E</a:t>
            </a:r>
            <a:r>
              <a:rPr lang="en-US" dirty="0"/>
              <a:t>(</a:t>
            </a:r>
            <a:r>
              <a:rPr lang="en-US" i="1" dirty="0"/>
              <a:t>G</a:t>
            </a:r>
            <a:r>
              <a:rPr lang="en-US" dirty="0"/>
              <a:t>) </a:t>
            </a:r>
            <a:r>
              <a:rPr lang="en-US" b="1" dirty="0"/>
              <a:t>do</a:t>
            </a:r>
            <a:r>
              <a:rPr lang="en-US" dirty="0"/>
              <a:t> </a:t>
            </a:r>
          </a:p>
          <a:p>
            <a:pPr marL="342900" indent="-342900">
              <a:buAutoNum type="arabicPlain" startAt="2"/>
            </a:pPr>
            <a:r>
              <a:rPr lang="en-US" dirty="0"/>
              <a:t>      </a:t>
            </a:r>
            <a:r>
              <a:rPr lang="en-US" b="1" dirty="0"/>
              <a:t>if</a:t>
            </a:r>
            <a:r>
              <a:rPr lang="en-US" dirty="0"/>
              <a:t> d(</a:t>
            </a:r>
            <a:r>
              <a:rPr lang="en-US" i="1" dirty="0"/>
              <a:t>u</a:t>
            </a:r>
            <a:r>
              <a:rPr lang="en-US" dirty="0"/>
              <a:t>) + w(</a:t>
            </a:r>
            <a:r>
              <a:rPr lang="en-US" i="1" dirty="0"/>
              <a:t>u</a:t>
            </a:r>
            <a:r>
              <a:rPr lang="en-US" dirty="0"/>
              <a:t>, </a:t>
            </a:r>
            <a:r>
              <a:rPr lang="en-US" i="1" dirty="0"/>
              <a:t>v</a:t>
            </a:r>
            <a:r>
              <a:rPr lang="en-US" dirty="0"/>
              <a:t>) &lt; d(</a:t>
            </a:r>
            <a:r>
              <a:rPr lang="en-US" i="1" dirty="0"/>
              <a:t>v</a:t>
            </a:r>
            <a:r>
              <a:rPr lang="en-US" dirty="0"/>
              <a:t>) </a:t>
            </a:r>
            <a:r>
              <a:rPr lang="en-US" b="1" dirty="0"/>
              <a:t>then</a:t>
            </a:r>
            <a:r>
              <a:rPr lang="en-US" dirty="0"/>
              <a:t> </a:t>
            </a:r>
          </a:p>
          <a:p>
            <a:pPr marL="342900" indent="-342900">
              <a:buAutoNum type="arabicPlain" startAt="2"/>
            </a:pPr>
            <a:r>
              <a:rPr lang="en-US" dirty="0"/>
              <a:t>         d(</a:t>
            </a:r>
            <a:r>
              <a:rPr lang="en-US" i="1" dirty="0"/>
              <a:t>v</a:t>
            </a:r>
            <a:r>
              <a:rPr lang="en-US" dirty="0"/>
              <a:t>) := d(</a:t>
            </a:r>
            <a:r>
              <a:rPr lang="en-US" i="1" dirty="0"/>
              <a:t>u</a:t>
            </a:r>
            <a:r>
              <a:rPr lang="en-US" dirty="0"/>
              <a:t>) + w(</a:t>
            </a:r>
            <a:r>
              <a:rPr lang="en-US" i="1" dirty="0"/>
              <a:t>u</a:t>
            </a:r>
            <a:r>
              <a:rPr lang="en-US" dirty="0"/>
              <a:t>, </a:t>
            </a:r>
            <a:r>
              <a:rPr lang="en-US" i="1" dirty="0"/>
              <a:t>v</a:t>
            </a:r>
            <a:r>
              <a:rPr lang="en-US" dirty="0"/>
              <a:t>) </a:t>
            </a:r>
          </a:p>
          <a:p>
            <a:pPr marL="342900" indent="-342900">
              <a:buAutoNum type="arabicPlain" startAt="2"/>
            </a:pPr>
            <a:r>
              <a:rPr lang="en-US" b="1" dirty="0"/>
              <a:t>         if</a:t>
            </a:r>
            <a:r>
              <a:rPr lang="en-US" dirty="0"/>
              <a:t> </a:t>
            </a:r>
            <a:r>
              <a:rPr lang="en-US" i="1" dirty="0"/>
              <a:t>v</a:t>
            </a:r>
            <a:r>
              <a:rPr lang="en-US" dirty="0"/>
              <a:t> is not in </a:t>
            </a:r>
            <a:r>
              <a:rPr lang="en-US" i="1" dirty="0"/>
              <a:t>Q</a:t>
            </a:r>
            <a:r>
              <a:rPr lang="en-US" dirty="0"/>
              <a:t> </a:t>
            </a:r>
            <a:r>
              <a:rPr lang="en-US" b="1" dirty="0"/>
              <a:t>then</a:t>
            </a:r>
            <a:r>
              <a:rPr lang="en-US" dirty="0"/>
              <a:t> </a:t>
            </a:r>
          </a:p>
          <a:p>
            <a:pPr marL="342900" indent="-342900">
              <a:buAutoNum type="arabicPlain" startAt="2"/>
            </a:pPr>
            <a:r>
              <a:rPr lang="en-US" dirty="0"/>
              <a:t>            push </a:t>
            </a:r>
            <a:r>
              <a:rPr lang="en-US" i="1" dirty="0"/>
              <a:t>v</a:t>
            </a:r>
            <a:r>
              <a:rPr lang="en-US" dirty="0"/>
              <a:t> into </a:t>
            </a:r>
            <a:r>
              <a:rPr lang="en-US" i="1" dirty="0"/>
              <a:t>Q</a:t>
            </a:r>
            <a:endParaRPr lang="en-US" dirty="0"/>
          </a:p>
        </p:txBody>
      </p:sp>
      <p:sp>
        <p:nvSpPr>
          <p:cNvPr id="8" name="Content Placeholder 2">
            <a:extLst>
              <a:ext uri="{FF2B5EF4-FFF2-40B4-BE49-F238E27FC236}">
                <a16:creationId xmlns:a16="http://schemas.microsoft.com/office/drawing/2014/main" id="{70E15E50-4F09-A010-31F0-B6FED1F71C77}"/>
              </a:ext>
            </a:extLst>
          </p:cNvPr>
          <p:cNvSpPr txBox="1">
            <a:spLocks/>
          </p:cNvSpPr>
          <p:nvPr/>
        </p:nvSpPr>
        <p:spPr>
          <a:xfrm>
            <a:off x="838200" y="1466849"/>
            <a:ext cx="10515600" cy="4710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新細明體" charset="-120"/>
              </a:rPr>
              <a:t>Shortest-path-faster algorithm (SPFA)</a:t>
            </a:r>
          </a:p>
          <a:p>
            <a:pPr lvl="1"/>
            <a:r>
              <a:rPr lang="en-US" dirty="0">
                <a:ea typeface="新細明體" charset="-120"/>
              </a:rPr>
              <a:t>Only perform relaxation from active vertices</a:t>
            </a:r>
          </a:p>
          <a:p>
            <a:pPr lvl="1"/>
            <a:r>
              <a:rPr lang="en-US" dirty="0">
                <a:ea typeface="新細明體" charset="-120"/>
              </a:rPr>
              <a:t>Largely reduce the relaxation times </a:t>
            </a:r>
            <a:endParaRPr lang="en-US" dirty="0"/>
          </a:p>
        </p:txBody>
      </p:sp>
      <p:pic>
        <p:nvPicPr>
          <p:cNvPr id="1026" name="Picture 2">
            <a:extLst>
              <a:ext uri="{FF2B5EF4-FFF2-40B4-BE49-F238E27FC236}">
                <a16:creationId xmlns:a16="http://schemas.microsoft.com/office/drawing/2014/main" id="{29AF8201-300D-1F28-1760-BBE5708B3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06" y="1559378"/>
            <a:ext cx="3455594" cy="343988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4E1DC710-A805-98E4-659E-33B6B4B22754}"/>
              </a:ext>
            </a:extLst>
          </p:cNvPr>
          <p:cNvSpPr txBox="1"/>
          <p:nvPr/>
        </p:nvSpPr>
        <p:spPr>
          <a:xfrm>
            <a:off x="7929479" y="5091794"/>
            <a:ext cx="3624943" cy="646331"/>
          </a:xfrm>
          <a:prstGeom prst="rect">
            <a:avLst/>
          </a:prstGeom>
          <a:noFill/>
        </p:spPr>
        <p:txBody>
          <a:bodyPr wrap="square" rtlCol="0">
            <a:spAutoFit/>
          </a:bodyPr>
          <a:lstStyle/>
          <a:p>
            <a:r>
              <a:rPr lang="en-US" b="1" dirty="0">
                <a:solidFill>
                  <a:srgbClr val="FF0000"/>
                </a:solidFill>
              </a:rPr>
              <a:t>red lines </a:t>
            </a:r>
            <a:r>
              <a:rPr lang="en-US" dirty="0"/>
              <a:t>are shortest path covering </a:t>
            </a:r>
            <a:r>
              <a:rPr lang="en-US" b="1" dirty="0">
                <a:solidFill>
                  <a:srgbClr val="0432FF"/>
                </a:solidFill>
              </a:rPr>
              <a:t>blue lines </a:t>
            </a:r>
            <a:r>
              <a:rPr lang="en-US" dirty="0"/>
              <a:t>are relaxations</a:t>
            </a:r>
          </a:p>
        </p:txBody>
      </p:sp>
      <p:sp>
        <p:nvSpPr>
          <p:cNvPr id="23" name="Rounded Rectangular Callout 22">
            <a:extLst>
              <a:ext uri="{FF2B5EF4-FFF2-40B4-BE49-F238E27FC236}">
                <a16:creationId xmlns:a16="http://schemas.microsoft.com/office/drawing/2014/main" id="{5174532A-B91C-44F7-0982-B3E144447CAE}"/>
              </a:ext>
            </a:extLst>
          </p:cNvPr>
          <p:cNvSpPr/>
          <p:nvPr/>
        </p:nvSpPr>
        <p:spPr>
          <a:xfrm>
            <a:off x="4953000" y="3821904"/>
            <a:ext cx="2879894" cy="1827781"/>
          </a:xfrm>
          <a:prstGeom prst="wedgeRoundRectCallout">
            <a:avLst>
              <a:gd name="adj1" fmla="val -63578"/>
              <a:gd name="adj2" fmla="val 33344"/>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active vertices (in queue) – </a:t>
            </a:r>
            <a:r>
              <a:rPr lang="en-US" sz="2000" i="1" dirty="0">
                <a:solidFill>
                  <a:schemeClr val="bg1"/>
                </a:solidFill>
                <a:latin typeface="Arial" panose="020B0604020202020204" pitchFamily="34" charset="0"/>
                <a:cs typeface="Arial" panose="020B0604020202020204" pitchFamily="34" charset="0"/>
              </a:rPr>
              <a:t>largely reduced redundant relaxations!</a:t>
            </a:r>
          </a:p>
        </p:txBody>
      </p:sp>
      <p:sp>
        <p:nvSpPr>
          <p:cNvPr id="24" name="Alternate Process 23">
            <a:extLst>
              <a:ext uri="{FF2B5EF4-FFF2-40B4-BE49-F238E27FC236}">
                <a16:creationId xmlns:a16="http://schemas.microsoft.com/office/drawing/2014/main" id="{0C747706-7D8E-62C8-53AA-97D21AAC3E96}"/>
              </a:ext>
            </a:extLst>
          </p:cNvPr>
          <p:cNvSpPr/>
          <p:nvPr/>
        </p:nvSpPr>
        <p:spPr>
          <a:xfrm>
            <a:off x="838200" y="4844143"/>
            <a:ext cx="3766457" cy="805543"/>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662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a:t>From SPFA </a:t>
            </a:r>
            <a:r>
              <a:rPr lang="en-US" dirty="0"/>
              <a:t>to Dijkstra Algorithm</a:t>
            </a:r>
          </a:p>
        </p:txBody>
      </p:sp>
      <p:sp>
        <p:nvSpPr>
          <p:cNvPr id="12" name="AutoShape 4" descr="v">
            <a:extLst>
              <a:ext uri="{FF2B5EF4-FFF2-40B4-BE49-F238E27FC236}">
                <a16:creationId xmlns:a16="http://schemas.microsoft.com/office/drawing/2014/main" id="{1C4B09DE-CC9C-8676-7F37-DEB8BA4E9603}"/>
              </a:ext>
            </a:extLst>
          </p:cNvPr>
          <p:cNvSpPr>
            <a:spLocks noChangeAspect="1" noChangeArrowheads="1"/>
          </p:cNvSpPr>
          <p:nvPr/>
        </p:nvSpPr>
        <p:spPr bwMode="auto">
          <a:xfrm>
            <a:off x="8477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descr="u">
            <a:extLst>
              <a:ext uri="{FF2B5EF4-FFF2-40B4-BE49-F238E27FC236}">
                <a16:creationId xmlns:a16="http://schemas.microsoft.com/office/drawing/2014/main" id="{2313A7E3-DC0B-1E9B-3488-918A84812FF8}"/>
              </a:ext>
            </a:extLst>
          </p:cNvPr>
          <p:cNvSpPr>
            <a:spLocks noChangeAspect="1" noChangeArrowheads="1"/>
          </p:cNvSpPr>
          <p:nvPr/>
        </p:nvSpPr>
        <p:spPr bwMode="auto">
          <a:xfrm>
            <a:off x="95218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Q">
            <a:extLst>
              <a:ext uri="{FF2B5EF4-FFF2-40B4-BE49-F238E27FC236}">
                <a16:creationId xmlns:a16="http://schemas.microsoft.com/office/drawing/2014/main" id="{D8CDDC6F-A82E-838C-B2A0-CCAE808FA34D}"/>
              </a:ext>
            </a:extLst>
          </p:cNvPr>
          <p:cNvSpPr>
            <a:spLocks noChangeAspect="1" noChangeArrowheads="1"/>
          </p:cNvSpPr>
          <p:nvPr/>
        </p:nvSpPr>
        <p:spPr bwMode="auto">
          <a:xfrm>
            <a:off x="10071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v">
            <a:extLst>
              <a:ext uri="{FF2B5EF4-FFF2-40B4-BE49-F238E27FC236}">
                <a16:creationId xmlns:a16="http://schemas.microsoft.com/office/drawing/2014/main" id="{086D622A-F24C-E884-C78F-E84A6FEFFD61}"/>
              </a:ext>
            </a:extLst>
          </p:cNvPr>
          <p:cNvSpPr>
            <a:spLocks noChangeAspect="1" noChangeArrowheads="1"/>
          </p:cNvSpPr>
          <p:nvPr/>
        </p:nvSpPr>
        <p:spPr bwMode="auto">
          <a:xfrm>
            <a:off x="12842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 Box 3">
            <a:extLst>
              <a:ext uri="{FF2B5EF4-FFF2-40B4-BE49-F238E27FC236}">
                <a16:creationId xmlns:a16="http://schemas.microsoft.com/office/drawing/2014/main" id="{9AA42518-CD6A-0A3C-CE58-9C6EB7DDA52E}"/>
              </a:ext>
            </a:extLst>
          </p:cNvPr>
          <p:cNvSpPr txBox="1">
            <a:spLocks noChangeArrowheads="1"/>
          </p:cNvSpPr>
          <p:nvPr/>
        </p:nvSpPr>
        <p:spPr bwMode="auto">
          <a:xfrm>
            <a:off x="964292" y="1466849"/>
            <a:ext cx="10386241" cy="2031325"/>
          </a:xfrm>
          <a:prstGeom prst="rect">
            <a:avLst/>
          </a:prstGeom>
          <a:noFill/>
          <a:ln w="28575">
            <a:noFill/>
            <a:miter lim="800000"/>
            <a:headEnd/>
            <a:tailEnd/>
          </a:ln>
          <a:effectLst/>
        </p:spPr>
        <p:txBody>
          <a:bodyPr wrap="none">
            <a:spAutoFit/>
          </a:bodyPr>
          <a:lstStyle/>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0</a:t>
            </a:r>
          </a:p>
          <a:p>
            <a:pPr eaLnBrk="1" hangingPunct="1">
              <a:lnSpc>
                <a:spcPct val="90000"/>
              </a:lnSpc>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for</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each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dirty="0" err="1">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Î</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1" eaLnBrk="1" hangingPunct="1">
              <a:lnSpc>
                <a:spcPct val="90000"/>
              </a:lnSpc>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p>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p>
          <a:p>
            <a:pPr eaLnBrk="1" hangingPunct="1">
              <a:lnSpc>
                <a:spcPct val="90000"/>
              </a:lnSpc>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	 </a:t>
            </a:r>
            <a:r>
              <a:rPr lang="en-US" sz="2800" b="1" dirty="0">
                <a:solidFill>
                  <a:srgbClr val="CC0000"/>
                </a:solidFill>
                <a:latin typeface="Arial" panose="020B0604020202020204" pitchFamily="34" charset="0"/>
                <a:ea typeface="Arial Unicode MS" pitchFamily="34" charset="-128"/>
                <a:cs typeface="Arial" panose="020B0604020202020204" pitchFamily="34" charset="0"/>
              </a:rPr>
              <a:t>⊳</a:t>
            </a:r>
            <a:r>
              <a:rPr lang="en-US" sz="2800" dirty="0">
                <a:solidFill>
                  <a:srgbClr val="008380"/>
                </a:solidFill>
                <a:latin typeface="Arial" panose="020B0604020202020204" pitchFamily="34" charset="0"/>
                <a:cs typeface="Arial" panose="020B0604020202020204" pitchFamily="34" charset="0"/>
              </a:rPr>
              <a:t> </a:t>
            </a:r>
            <a:r>
              <a:rPr lang="en-US" sz="2800" i="1" dirty="0">
                <a:solidFill>
                  <a:srgbClr val="008380"/>
                </a:solidFill>
                <a:latin typeface="Arial" panose="020B0604020202020204" pitchFamily="34" charset="0"/>
                <a:cs typeface="Arial" panose="020B0604020202020204" pitchFamily="34" charset="0"/>
              </a:rPr>
              <a:t>Q</a:t>
            </a:r>
            <a:r>
              <a:rPr lang="en-US" sz="2800" dirty="0">
                <a:solidFill>
                  <a:srgbClr val="000000"/>
                </a:solidFill>
                <a:latin typeface="Arial" panose="020B0604020202020204" pitchFamily="34" charset="0"/>
                <a:cs typeface="Arial" panose="020B0604020202020204" pitchFamily="34" charset="0"/>
              </a:rPr>
              <a:t> </a:t>
            </a:r>
            <a:r>
              <a:rPr lang="en-US" sz="2600" dirty="0">
                <a:solidFill>
                  <a:srgbClr val="000000"/>
                </a:solidFill>
                <a:latin typeface="Arial" panose="020B0604020202020204" pitchFamily="34" charset="0"/>
                <a:cs typeface="Arial" panose="020B0604020202020204" pitchFamily="34" charset="0"/>
              </a:rPr>
              <a:t>Replacing the SPFA queue with min priority queue!</a:t>
            </a:r>
            <a:endParaRPr lang="en-US" sz="26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endParaRPr>
          </a:p>
        </p:txBody>
      </p:sp>
      <p:sp>
        <p:nvSpPr>
          <p:cNvPr id="5" name="Text Box 4">
            <a:extLst>
              <a:ext uri="{FF2B5EF4-FFF2-40B4-BE49-F238E27FC236}">
                <a16:creationId xmlns:a16="http://schemas.microsoft.com/office/drawing/2014/main" id="{00D9E44E-AC64-5846-B152-1A89DE8441BA}"/>
              </a:ext>
            </a:extLst>
          </p:cNvPr>
          <p:cNvSpPr txBox="1">
            <a:spLocks noChangeArrowheads="1"/>
          </p:cNvSpPr>
          <p:nvPr/>
        </p:nvSpPr>
        <p:spPr bwMode="auto">
          <a:xfrm>
            <a:off x="964292" y="3448049"/>
            <a:ext cx="6574236" cy="2806922"/>
          </a:xfrm>
          <a:prstGeom prst="rect">
            <a:avLst/>
          </a:prstGeom>
          <a:noFill/>
          <a:ln w="28575">
            <a:noFill/>
            <a:miter lim="800000"/>
            <a:headEnd/>
            <a:tailEnd/>
          </a:ln>
          <a:effectLst/>
        </p:spPr>
        <p:txBody>
          <a:bodyPr wrap="none">
            <a:spAutoFit/>
          </a:bodyPr>
          <a:lstStyle/>
          <a:p>
            <a:pPr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while</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 ¹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endPar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endParaRPr>
          </a:p>
          <a:p>
            <a:pPr lvl="1"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t>
            </a:r>
            <a:r>
              <a:rPr lang="en-US" sz="20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XTRACT</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-M</a:t>
            </a:r>
            <a:r>
              <a:rPr lang="en-US" sz="20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IN</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Q</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2" eaLnBrk="1" hangingPunct="1">
              <a:lnSpc>
                <a:spcPct val="90000"/>
              </a:lnSpc>
              <a:tabLst>
                <a:tab pos="2289175" algn="l"/>
              </a:tabLst>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S</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È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2"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for</a:t>
            </a:r>
            <a:r>
              <a:rPr lang="en-US" sz="2800"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each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Î </a:t>
            </a:r>
            <a:r>
              <a:rPr lang="en-US" sz="2800" i="1" dirty="0" err="1">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Adj</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a:t>
            </a:r>
          </a:p>
          <a:p>
            <a:pPr lvl="3"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rPr>
              <a:t>do</a:t>
            </a:r>
            <a:r>
              <a:rPr lang="en-US" sz="2800" dirty="0">
                <a:solidFill>
                  <a:srgbClr val="000000"/>
                </a:solidFill>
                <a:latin typeface="Arial" panose="020B0604020202020204" pitchFamily="34" charset="0"/>
                <a:ea typeface="Arial Unicode MS" pitchFamily="34" charset="-128"/>
                <a:cs typeface="Arial" panose="020B0604020202020204" pitchFamily="34" charset="0"/>
              </a:rPr>
              <a:t> </a:t>
            </a: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if</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 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&gt;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w</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p>
          <a:p>
            <a:pPr lvl="4" eaLnBrk="1" hangingPunct="1">
              <a:lnSpc>
                <a:spcPct val="90000"/>
              </a:lnSpc>
              <a:tabLst>
                <a:tab pos="2289175" algn="l"/>
              </a:tabLst>
            </a:pPr>
            <a:r>
              <a:rPr lang="en-US" sz="2800" b="1" dirty="0">
                <a:solidFill>
                  <a:srgbClr val="000000"/>
                </a:solidFill>
                <a:latin typeface="Arial" panose="020B0604020202020204" pitchFamily="34" charset="0"/>
                <a:ea typeface="Arial Unicode MS" pitchFamily="34" charset="-128"/>
                <a:cs typeface="Arial" panose="020B0604020202020204" pitchFamily="34" charset="0"/>
                <a:sym typeface="Symbol" pitchFamily="18" charset="2"/>
              </a:rPr>
              <a:t>	then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d</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w</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u</a:t>
            </a:r>
            <a:r>
              <a:rPr lang="en-US" sz="2800" dirty="0">
                <a:solidFill>
                  <a:srgbClr val="008A87"/>
                </a:solidFill>
                <a:latin typeface="Arial" panose="020B0604020202020204" pitchFamily="34" charset="0"/>
                <a:ea typeface="Arial Unicode MS" pitchFamily="34" charset="-128"/>
                <a:cs typeface="Arial" panose="020B0604020202020204" pitchFamily="34" charset="0"/>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rPr>
              <a:t>v</a:t>
            </a:r>
            <a:r>
              <a:rPr lang="en-US" sz="2800" dirty="0">
                <a:solidFill>
                  <a:srgbClr val="008A87"/>
                </a:solidFill>
                <a:latin typeface="Arial" panose="020B0604020202020204" pitchFamily="34" charset="0"/>
                <a:ea typeface="Arial Unicode MS" pitchFamily="34" charset="-128"/>
                <a:cs typeface="Arial" panose="020B0604020202020204" pitchFamily="34" charset="0"/>
              </a:rPr>
              <a:t>)</a:t>
            </a:r>
          </a:p>
          <a:p>
            <a:pPr lvl="4" eaLnBrk="1" hangingPunct="1">
              <a:lnSpc>
                <a:spcPct val="90000"/>
              </a:lnSpc>
              <a:tabLst>
                <a:tab pos="2289175" algn="l"/>
              </a:tabLst>
            </a:pP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p[v] </a:t>
            </a:r>
            <a:r>
              <a:rPr lang="en-US" sz="2800"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 </a:t>
            </a:r>
            <a:r>
              <a:rPr lang="en-US" sz="2800" i="1" dirty="0">
                <a:solidFill>
                  <a:srgbClr val="008A87"/>
                </a:solidFill>
                <a:latin typeface="Arial" panose="020B0604020202020204" pitchFamily="34" charset="0"/>
                <a:ea typeface="Arial Unicode MS" pitchFamily="34" charset="-128"/>
                <a:cs typeface="Arial" panose="020B0604020202020204" pitchFamily="34" charset="0"/>
                <a:sym typeface="Symbol" pitchFamily="18" charset="2"/>
              </a:rPr>
              <a:t>u</a:t>
            </a:r>
          </a:p>
        </p:txBody>
      </p:sp>
      <p:sp>
        <p:nvSpPr>
          <p:cNvPr id="6" name="Alternate Process 5">
            <a:extLst>
              <a:ext uri="{FF2B5EF4-FFF2-40B4-BE49-F238E27FC236}">
                <a16:creationId xmlns:a16="http://schemas.microsoft.com/office/drawing/2014/main" id="{5070D1A8-C868-F05B-DE35-F9D4FD94D5D1}"/>
              </a:ext>
            </a:extLst>
          </p:cNvPr>
          <p:cNvSpPr/>
          <p:nvPr/>
        </p:nvSpPr>
        <p:spPr>
          <a:xfrm>
            <a:off x="964292" y="3006044"/>
            <a:ext cx="10389508" cy="442005"/>
          </a:xfrm>
          <a:prstGeom prst="flowChartAlternateProcess">
            <a:avLst/>
          </a:prstGeom>
          <a:noFill/>
          <a:ln w="28575">
            <a:solidFill>
              <a:srgbClr val="0432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ular Callout 8">
            <a:extLst>
              <a:ext uri="{FF2B5EF4-FFF2-40B4-BE49-F238E27FC236}">
                <a16:creationId xmlns:a16="http://schemas.microsoft.com/office/drawing/2014/main" id="{FC3E8149-9C1A-210D-37EA-E2F6EBF8F838}"/>
              </a:ext>
            </a:extLst>
          </p:cNvPr>
          <p:cNvSpPr/>
          <p:nvPr/>
        </p:nvSpPr>
        <p:spPr>
          <a:xfrm>
            <a:off x="7336971" y="3962682"/>
            <a:ext cx="4020173" cy="1428469"/>
          </a:xfrm>
          <a:prstGeom prst="wedgeRoundRectCallout">
            <a:avLst>
              <a:gd name="adj1" fmla="val -71789"/>
              <a:gd name="adj2" fmla="val 34817"/>
              <a:gd name="adj3" fmla="val 16667"/>
            </a:avLst>
          </a:prstGeom>
          <a:solidFill>
            <a:srgbClr val="0432FF"/>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Relaxation happens only at the active vertex with the minimum (shortest) value discovered so far! (i.e., vertex </a:t>
            </a:r>
            <a:r>
              <a:rPr lang="en-US" sz="2000" i="1" dirty="0">
                <a:solidFill>
                  <a:schemeClr val="bg1"/>
                </a:solidFill>
                <a:latin typeface="Arial" panose="020B0604020202020204" pitchFamily="34" charset="0"/>
                <a:cs typeface="Arial" panose="020B0604020202020204" pitchFamily="34" charset="0"/>
              </a:rPr>
              <a:t>u</a:t>
            </a:r>
            <a:r>
              <a:rPr lang="en-US" sz="2000" dirty="0">
                <a:solidFill>
                  <a:schemeClr val="bg1"/>
                </a:solidFill>
                <a:latin typeface="Arial" panose="020B0604020202020204" pitchFamily="34" charset="0"/>
                <a:cs typeface="Arial" panose="020B0604020202020204" pitchFamily="34" charset="0"/>
              </a:rPr>
              <a:t>) </a:t>
            </a:r>
            <a:endParaRPr lang="en-US" sz="20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641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n-US" sz="4000" b="1" dirty="0">
                <a:solidFill>
                  <a:prstClr val="black"/>
                </a:solidFill>
                <a:latin typeface="Arial" panose="020B0604020202020204" pitchFamily="34" charset="0"/>
                <a:cs typeface="Arial" panose="020B0604020202020204" pitchFamily="34" charset="0"/>
              </a:rPr>
              <a:t>Dijkstra Algorithm Walkthrough – 1 </a:t>
            </a:r>
            <a:endParaRPr lang="en-US" dirty="0"/>
          </a:p>
        </p:txBody>
      </p:sp>
      <p:sp>
        <p:nvSpPr>
          <p:cNvPr id="678915" name="Oval 3"/>
          <p:cNvSpPr>
            <a:spLocks noChangeArrowheads="1"/>
          </p:cNvSpPr>
          <p:nvPr/>
        </p:nvSpPr>
        <p:spPr bwMode="auto">
          <a:xfrm>
            <a:off x="5407025" y="272891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78916"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78917"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78918" name="Oval 6"/>
          <p:cNvSpPr>
            <a:spLocks noChangeArrowheads="1"/>
          </p:cNvSpPr>
          <p:nvPr/>
        </p:nvSpPr>
        <p:spPr bwMode="auto">
          <a:xfrm>
            <a:off x="71596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78919" name="Oval 7"/>
          <p:cNvSpPr>
            <a:spLocks noChangeArrowheads="1"/>
          </p:cNvSpPr>
          <p:nvPr/>
        </p:nvSpPr>
        <p:spPr bwMode="auto">
          <a:xfrm>
            <a:off x="89122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78920" name="AutoShape 8"/>
          <p:cNvCxnSpPr>
            <a:cxnSpLocks noChangeShapeType="1"/>
            <a:stCxn id="678915" idx="7"/>
            <a:endCxn id="678916"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78921" name="AutoShape 9"/>
          <p:cNvCxnSpPr>
            <a:cxnSpLocks noChangeShapeType="1"/>
            <a:stCxn id="678915" idx="5"/>
            <a:endCxn id="678918"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78922" name="AutoShape 10"/>
          <p:cNvCxnSpPr>
            <a:cxnSpLocks noChangeShapeType="1"/>
            <a:stCxn id="678916" idx="6"/>
            <a:endCxn id="678917"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78923"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24"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25"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26"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27"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28"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29"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8930"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78931" name="AutoShape 19"/>
          <p:cNvCxnSpPr>
            <a:cxnSpLocks noChangeShapeType="1"/>
            <a:stCxn id="678918" idx="6"/>
            <a:endCxn id="678919"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78932"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78933"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78934"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78935"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78936"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78937"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78938"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78939"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78940"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78941"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78942" name="Text Box 30"/>
          <p:cNvSpPr txBox="1">
            <a:spLocks noChangeArrowheads="1"/>
          </p:cNvSpPr>
          <p:nvPr/>
        </p:nvSpPr>
        <p:spPr bwMode="auto">
          <a:xfrm>
            <a:off x="838201" y="1717675"/>
            <a:ext cx="4492624" cy="978729"/>
          </a:xfrm>
          <a:prstGeom prst="rect">
            <a:avLst/>
          </a:prstGeom>
          <a:noFill/>
          <a:ln w="28575">
            <a:noFill/>
            <a:miter lim="800000"/>
            <a:headEnd/>
            <a:tailEnd/>
          </a:ln>
          <a:effectLst/>
        </p:spPr>
        <p:txBody>
          <a:bodyPr wrap="square">
            <a:spAutoFit/>
          </a:bodyPr>
          <a:lstStyle/>
          <a:p>
            <a:pPr eaLnBrk="1" hangingPunct="1">
              <a:lnSpc>
                <a:spcPct val="90000"/>
              </a:lnSpc>
            </a:pPr>
            <a:r>
              <a:rPr lang="en-US" sz="3200" b="1" dirty="0">
                <a:solidFill>
                  <a:srgbClr val="CC0000"/>
                </a:solidFill>
                <a:latin typeface="Times New Roman" pitchFamily="18" charset="0"/>
                <a:ea typeface="Arial Unicode MS" pitchFamily="34" charset="-128"/>
                <a:cs typeface="Arial Unicode MS" pitchFamily="34" charset="-128"/>
              </a:rPr>
              <a:t>Graph with </a:t>
            </a:r>
            <a:r>
              <a:rPr lang="en-US" sz="3200" b="1" u="sng" dirty="0">
                <a:solidFill>
                  <a:srgbClr val="CC0000"/>
                </a:solidFill>
                <a:latin typeface="Times New Roman" pitchFamily="18" charset="0"/>
                <a:ea typeface="Arial Unicode MS" pitchFamily="34" charset="-128"/>
                <a:cs typeface="Arial Unicode MS" pitchFamily="34" charset="-128"/>
              </a:rPr>
              <a:t>nonnegative</a:t>
            </a:r>
            <a:r>
              <a:rPr lang="en-US" sz="3200" b="1" dirty="0">
                <a:solidFill>
                  <a:srgbClr val="CC0000"/>
                </a:solidFill>
                <a:latin typeface="Times New Roman" pitchFamily="18" charset="0"/>
                <a:ea typeface="Arial Unicode MS" pitchFamily="34" charset="-128"/>
                <a:cs typeface="Arial Unicode MS" pitchFamily="34" charset="-128"/>
              </a:rPr>
              <a:t> edge weights</a:t>
            </a:r>
          </a:p>
        </p:txBody>
      </p:sp>
      <p:pic>
        <p:nvPicPr>
          <p:cNvPr id="2" name="Picture 1" descr="master_bluesidebar.eps">
            <a:extLst>
              <a:ext uri="{FF2B5EF4-FFF2-40B4-BE49-F238E27FC236}">
                <a16:creationId xmlns:a16="http://schemas.microsoft.com/office/drawing/2014/main" id="{F606293D-ECC3-56AF-FA62-EF80375DB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3067C5B5-E8BD-1B16-8A97-216884A0BE99}"/>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2</a:t>
            </a:r>
            <a:endParaRPr lang="en-US" dirty="0"/>
          </a:p>
        </p:txBody>
      </p:sp>
      <p:sp>
        <p:nvSpPr>
          <p:cNvPr id="679939" name="Oval 3"/>
          <p:cNvSpPr>
            <a:spLocks noChangeArrowheads="1"/>
          </p:cNvSpPr>
          <p:nvPr/>
        </p:nvSpPr>
        <p:spPr bwMode="auto">
          <a:xfrm>
            <a:off x="5407025" y="272891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79940"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79941"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79942" name="Oval 6"/>
          <p:cNvSpPr>
            <a:spLocks noChangeArrowheads="1"/>
          </p:cNvSpPr>
          <p:nvPr/>
        </p:nvSpPr>
        <p:spPr bwMode="auto">
          <a:xfrm>
            <a:off x="71596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79943" name="Oval 7"/>
          <p:cNvSpPr>
            <a:spLocks noChangeArrowheads="1"/>
          </p:cNvSpPr>
          <p:nvPr/>
        </p:nvSpPr>
        <p:spPr bwMode="auto">
          <a:xfrm>
            <a:off x="89122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79944" name="AutoShape 8"/>
          <p:cNvCxnSpPr>
            <a:cxnSpLocks noChangeShapeType="1"/>
            <a:stCxn id="679939" idx="7"/>
            <a:endCxn id="679940"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79945" name="AutoShape 9"/>
          <p:cNvCxnSpPr>
            <a:cxnSpLocks noChangeShapeType="1"/>
            <a:stCxn id="679939" idx="5"/>
            <a:endCxn id="679942"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79946" name="AutoShape 10"/>
          <p:cNvCxnSpPr>
            <a:cxnSpLocks noChangeShapeType="1"/>
            <a:stCxn id="679940" idx="6"/>
            <a:endCxn id="679941"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79947"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48"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49"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50"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51"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52"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53"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79954"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79955" name="AutoShape 19"/>
          <p:cNvCxnSpPr>
            <a:cxnSpLocks noChangeShapeType="1"/>
            <a:stCxn id="679942" idx="6"/>
            <a:endCxn id="679943"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79956"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79957"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79958"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79959"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79960"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79961"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79962"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79963"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79964"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79965"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79966" name="Text Box 30"/>
          <p:cNvSpPr txBox="1">
            <a:spLocks noChangeArrowheads="1"/>
          </p:cNvSpPr>
          <p:nvPr/>
        </p:nvSpPr>
        <p:spPr bwMode="auto">
          <a:xfrm>
            <a:off x="1905000" y="1447801"/>
            <a:ext cx="2743200" cy="535531"/>
          </a:xfrm>
          <a:prstGeom prst="rect">
            <a:avLst/>
          </a:prstGeom>
          <a:noFill/>
          <a:ln w="28575">
            <a:noFill/>
            <a:miter lim="800000"/>
            <a:headEnd/>
            <a:tailEnd/>
          </a:ln>
          <a:effectLst/>
        </p:spPr>
        <p:txBody>
          <a:bodyPr>
            <a:spAutoFit/>
          </a:bodyPr>
          <a:lstStyle/>
          <a:p>
            <a:pPr eaLnBrk="1" hangingPunct="1">
              <a:lnSpc>
                <a:spcPct val="90000"/>
              </a:lnSpc>
            </a:pPr>
            <a:r>
              <a:rPr lang="en-US" sz="3200" b="1" dirty="0">
                <a:solidFill>
                  <a:srgbClr val="CC0000"/>
                </a:solidFill>
                <a:latin typeface="Times New Roman" pitchFamily="18" charset="0"/>
                <a:ea typeface="Arial Unicode MS" pitchFamily="34" charset="-128"/>
                <a:cs typeface="Arial Unicode MS" pitchFamily="34" charset="-128"/>
              </a:rPr>
              <a:t>Initialize:</a:t>
            </a:r>
          </a:p>
        </p:txBody>
      </p:sp>
      <p:sp>
        <p:nvSpPr>
          <p:cNvPr id="679967" name="Text Box 31"/>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79968" name="Text Box 32"/>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79969" name="Text Box 33"/>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79970" name="Text Box 34"/>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79971" name="Text Box 35"/>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sp>
        <p:nvSpPr>
          <p:cNvPr id="679972" name="Text Box 36"/>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dirty="0">
                <a:solidFill>
                  <a:srgbClr val="008A87"/>
                </a:solidFill>
                <a:latin typeface="Times New Roman" pitchFamily="18" charset="0"/>
                <a:ea typeface="Arial Unicode MS" pitchFamily="34" charset="-128"/>
                <a:cs typeface="Arial Unicode MS" pitchFamily="34" charset="-128"/>
              </a:rPr>
              <a:t>Q:</a:t>
            </a:r>
          </a:p>
        </p:txBody>
      </p:sp>
      <p:sp>
        <p:nvSpPr>
          <p:cNvPr id="679973" name="Text Box 37"/>
          <p:cNvSpPr txBox="1">
            <a:spLocks noChangeArrowheads="1"/>
          </p:cNvSpPr>
          <p:nvPr/>
        </p:nvSpPr>
        <p:spPr bwMode="auto">
          <a:xfrm>
            <a:off x="2886075" y="4419600"/>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79974" name="Text Box 38"/>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79975" name="Text Box 39"/>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79976" name="Text Box 40"/>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79977" name="Text Box 41"/>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79978" name="Line 42"/>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79979" name="Text Box 43"/>
          <p:cNvSpPr txBox="1">
            <a:spLocks noChangeArrowheads="1"/>
          </p:cNvSpPr>
          <p:nvPr/>
        </p:nvSpPr>
        <p:spPr bwMode="auto">
          <a:xfrm>
            <a:off x="6324601" y="5334000"/>
            <a:ext cx="1014413"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a:t>
            </a:r>
          </a:p>
        </p:txBody>
      </p:sp>
      <p:sp>
        <p:nvSpPr>
          <p:cNvPr id="679980" name="Text Box 44"/>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79981" name="Text Box 45"/>
          <p:cNvSpPr txBox="1">
            <a:spLocks noChangeArrowheads="1"/>
          </p:cNvSpPr>
          <p:nvPr/>
        </p:nvSpPr>
        <p:spPr bwMode="auto">
          <a:xfrm>
            <a:off x="7262813" y="1190625"/>
            <a:ext cx="474662"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79982" name="Text Box 46"/>
          <p:cNvSpPr txBox="1">
            <a:spLocks noChangeArrowheads="1"/>
          </p:cNvSpPr>
          <p:nvPr/>
        </p:nvSpPr>
        <p:spPr bwMode="auto">
          <a:xfrm>
            <a:off x="7262813" y="4449764"/>
            <a:ext cx="474662"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79983" name="Text Box 47"/>
          <p:cNvSpPr txBox="1">
            <a:spLocks noChangeArrowheads="1"/>
          </p:cNvSpPr>
          <p:nvPr/>
        </p:nvSpPr>
        <p:spPr bwMode="auto">
          <a:xfrm>
            <a:off x="9013826" y="4449764"/>
            <a:ext cx="474663"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79984" name="Text Box 48"/>
          <p:cNvSpPr txBox="1">
            <a:spLocks noChangeArrowheads="1"/>
          </p:cNvSpPr>
          <p:nvPr/>
        </p:nvSpPr>
        <p:spPr bwMode="auto">
          <a:xfrm>
            <a:off x="9013826" y="1190625"/>
            <a:ext cx="474663" cy="579438"/>
          </a:xfrm>
          <a:prstGeom prst="rect">
            <a:avLst/>
          </a:prstGeom>
          <a:noFill/>
          <a:ln w="28575">
            <a:noFill/>
            <a:miter lim="800000"/>
            <a:headEnd/>
            <a:tailEnd/>
          </a:ln>
          <a:effectLst/>
        </p:spPr>
        <p:txBody>
          <a:bodyPr wrap="none">
            <a:spAutoFit/>
          </a:bodyPr>
          <a:lstStyle/>
          <a:p>
            <a:pPr algn="ctr" eaLnBrk="1" hangingPunct="1"/>
            <a:r>
              <a:rPr lang="en-US" sz="3200" dirty="0">
                <a:solidFill>
                  <a:srgbClr val="CC0000"/>
                </a:solidFill>
                <a:latin typeface="Symbol" pitchFamily="18" charset="2"/>
                <a:ea typeface="Arial Unicode MS" pitchFamily="34" charset="-128"/>
                <a:cs typeface="Arial Unicode MS" pitchFamily="34" charset="-128"/>
              </a:rPr>
              <a:t>¥</a:t>
            </a:r>
            <a:endParaRPr lang="en-US" sz="3200" dirty="0">
              <a:solidFill>
                <a:srgbClr val="CC0000"/>
              </a:solidFill>
              <a:latin typeface="Times New Roman" pitchFamily="18" charset="0"/>
              <a:ea typeface="Arial Unicode MS" pitchFamily="34" charset="-128"/>
              <a:cs typeface="Arial Unicode MS" pitchFamily="34" charset="-128"/>
            </a:endParaRPr>
          </a:p>
        </p:txBody>
      </p:sp>
      <p:pic>
        <p:nvPicPr>
          <p:cNvPr id="2" name="Picture 1" descr="master_bluesidebar.eps">
            <a:extLst>
              <a:ext uri="{FF2B5EF4-FFF2-40B4-BE49-F238E27FC236}">
                <a16:creationId xmlns:a16="http://schemas.microsoft.com/office/drawing/2014/main" id="{AFEF2D43-7DD0-9C5B-4C43-56ACA5CA4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9A85DB10-FAC3-519E-EE55-B0B253B682B4}"/>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3</a:t>
            </a:r>
            <a:endParaRPr lang="en-US" dirty="0"/>
          </a:p>
        </p:txBody>
      </p:sp>
      <p:sp>
        <p:nvSpPr>
          <p:cNvPr id="680963"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0964"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0965"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0966" name="Oval 6"/>
          <p:cNvSpPr>
            <a:spLocks noChangeArrowheads="1"/>
          </p:cNvSpPr>
          <p:nvPr/>
        </p:nvSpPr>
        <p:spPr bwMode="auto">
          <a:xfrm>
            <a:off x="71596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0967" name="Oval 7"/>
          <p:cNvSpPr>
            <a:spLocks noChangeArrowheads="1"/>
          </p:cNvSpPr>
          <p:nvPr/>
        </p:nvSpPr>
        <p:spPr bwMode="auto">
          <a:xfrm>
            <a:off x="89122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0968" name="AutoShape 8"/>
          <p:cNvCxnSpPr>
            <a:cxnSpLocks noChangeShapeType="1"/>
            <a:stCxn id="680963" idx="7"/>
            <a:endCxn id="680964"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0969" name="AutoShape 9"/>
          <p:cNvCxnSpPr>
            <a:cxnSpLocks noChangeShapeType="1"/>
            <a:stCxn id="680963" idx="5"/>
            <a:endCxn id="680966"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0970" name="AutoShape 10"/>
          <p:cNvCxnSpPr>
            <a:cxnSpLocks noChangeShapeType="1"/>
            <a:stCxn id="680964" idx="6"/>
            <a:endCxn id="680965"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0971"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2"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3"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4"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5"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6"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7"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0978"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0979" name="AutoShape 19"/>
          <p:cNvCxnSpPr>
            <a:cxnSpLocks noChangeShapeType="1"/>
            <a:stCxn id="680966" idx="6"/>
            <a:endCxn id="680967"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0980"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0981"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0982"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0983"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0984"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0985"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0986"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0987"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0988"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0989"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0990"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0991"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0992"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0993"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0994"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sp>
        <p:nvSpPr>
          <p:cNvPr id="680995"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dirty="0">
                <a:solidFill>
                  <a:srgbClr val="008A87"/>
                </a:solidFill>
                <a:latin typeface="Times New Roman" pitchFamily="18" charset="0"/>
                <a:ea typeface="Arial Unicode MS" pitchFamily="34" charset="-128"/>
                <a:cs typeface="Arial Unicode MS" pitchFamily="34" charset="-128"/>
              </a:rPr>
              <a:t>Q:</a:t>
            </a:r>
          </a:p>
        </p:txBody>
      </p:sp>
      <p:sp>
        <p:nvSpPr>
          <p:cNvPr id="680996"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0997"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0998"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0999"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1000"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1001"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1002" name="Text Box 42"/>
          <p:cNvSpPr txBox="1">
            <a:spLocks noChangeArrowheads="1"/>
          </p:cNvSpPr>
          <p:nvPr/>
        </p:nvSpPr>
        <p:spPr bwMode="auto">
          <a:xfrm>
            <a:off x="6324601" y="5334000"/>
            <a:ext cx="1465263"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1003"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1004" name="Text Box 44"/>
          <p:cNvSpPr txBox="1">
            <a:spLocks noChangeArrowheads="1"/>
          </p:cNvSpPr>
          <p:nvPr/>
        </p:nvSpPr>
        <p:spPr bwMode="auto">
          <a:xfrm>
            <a:off x="7262813" y="1190625"/>
            <a:ext cx="474662"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1005" name="Text Box 45"/>
          <p:cNvSpPr txBox="1">
            <a:spLocks noChangeArrowheads="1"/>
          </p:cNvSpPr>
          <p:nvPr/>
        </p:nvSpPr>
        <p:spPr bwMode="auto">
          <a:xfrm>
            <a:off x="7262813" y="4449764"/>
            <a:ext cx="474662"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1006" name="Text Box 46"/>
          <p:cNvSpPr txBox="1">
            <a:spLocks noChangeArrowheads="1"/>
          </p:cNvSpPr>
          <p:nvPr/>
        </p:nvSpPr>
        <p:spPr bwMode="auto">
          <a:xfrm>
            <a:off x="9013826" y="4449764"/>
            <a:ext cx="474663"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1007" name="Text Box 47"/>
          <p:cNvSpPr txBox="1">
            <a:spLocks noChangeArrowheads="1"/>
          </p:cNvSpPr>
          <p:nvPr/>
        </p:nvSpPr>
        <p:spPr bwMode="auto">
          <a:xfrm>
            <a:off x="9013826" y="1190625"/>
            <a:ext cx="474663"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1008" name="Text Box 48"/>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i="1">
                <a:solidFill>
                  <a:srgbClr val="008A87"/>
                </a:solidFill>
                <a:latin typeface="Times New Roman" pitchFamily="18" charset="0"/>
                <a:ea typeface="Arial Unicode MS" pitchFamily="34" charset="-128"/>
                <a:cs typeface="Arial Unicode MS" pitchFamily="34" charset="-128"/>
              </a:rPr>
              <a:t>“A”</a:t>
            </a:r>
            <a:r>
              <a:rPr lang="en-US" sz="3200" b="1">
                <a:solidFill>
                  <a:srgbClr val="CC0000"/>
                </a:solidFill>
                <a:latin typeface="Times New Roman" pitchFamily="18" charset="0"/>
                <a:ea typeface="Arial Unicode MS" pitchFamily="34" charset="-128"/>
                <a:cs typeface="Arial Unicode MS" pitchFamily="34" charset="-128"/>
              </a:rPr>
              <a:t> </a:t>
            </a:r>
            <a:r>
              <a:rPr lang="en-US" sz="3200" b="1">
                <a:solidFill>
                  <a:srgbClr val="008A87"/>
                </a:solidFill>
                <a:latin typeface="Times New Roman" pitchFamily="18" charset="0"/>
                <a:ea typeface="Arial Unicode MS" pitchFamily="34" charset="-128"/>
                <a:cs typeface="Arial Unicode MS" pitchFamily="34" charset="-128"/>
                <a:sym typeface="Symbol" pitchFamily="18" charset="2"/>
              </a:rPr>
              <a:t></a:t>
            </a:r>
            <a:r>
              <a:rPr lang="en-US" sz="3200" b="1">
                <a:solidFill>
                  <a:srgbClr val="CC0000"/>
                </a:solidFill>
                <a:latin typeface="Times New Roman" pitchFamily="18" charset="0"/>
                <a:ea typeface="Arial Unicode MS" pitchFamily="34" charset="-128"/>
                <a:cs typeface="Arial Unicode MS" pitchFamily="34" charset="-128"/>
                <a:sym typeface="Symbol" pitchFamily="18" charset="2"/>
              </a:rPr>
              <a:t> </a:t>
            </a:r>
            <a:r>
              <a:rPr lang="en-US" sz="3200" b="1">
                <a:solidFill>
                  <a:srgbClr val="CC0000"/>
                </a:solidFill>
                <a:latin typeface="Times New Roman" pitchFamily="18" charset="0"/>
                <a:ea typeface="Arial Unicode MS" pitchFamily="34" charset="-128"/>
                <a:cs typeface="Arial Unicode MS" pitchFamily="34" charset="-128"/>
              </a:rPr>
              <a:t>E</a:t>
            </a:r>
            <a:r>
              <a:rPr lang="en-US" sz="2400" b="1">
                <a:solidFill>
                  <a:srgbClr val="CC0000"/>
                </a:solidFill>
                <a:latin typeface="Times New Roman" pitchFamily="18" charset="0"/>
                <a:ea typeface="Arial Unicode MS" pitchFamily="34" charset="-128"/>
                <a:cs typeface="Arial Unicode MS" pitchFamily="34" charset="-128"/>
              </a:rPr>
              <a:t>XTRACT</a:t>
            </a:r>
            <a:r>
              <a:rPr lang="en-US" sz="3200" b="1">
                <a:solidFill>
                  <a:srgbClr val="CC0000"/>
                </a:solidFill>
                <a:latin typeface="Times New Roman" pitchFamily="18" charset="0"/>
                <a:ea typeface="Arial Unicode MS" pitchFamily="34" charset="-128"/>
                <a:cs typeface="Arial Unicode MS" pitchFamily="34" charset="-128"/>
              </a:rPr>
              <a:t>-M</a:t>
            </a:r>
            <a:r>
              <a:rPr lang="en-US" sz="2400" b="1">
                <a:solidFill>
                  <a:srgbClr val="CC0000"/>
                </a:solidFill>
                <a:latin typeface="Times New Roman" pitchFamily="18" charset="0"/>
                <a:ea typeface="Arial Unicode MS" pitchFamily="34" charset="-128"/>
                <a:cs typeface="Arial Unicode MS" pitchFamily="34" charset="-128"/>
              </a:rPr>
              <a:t>IN</a:t>
            </a:r>
            <a:r>
              <a:rPr lang="en-US" sz="3200" b="1">
                <a:solidFill>
                  <a:srgbClr val="008A87"/>
                </a:solidFill>
                <a:latin typeface="Times New Roman" pitchFamily="18" charset="0"/>
                <a:ea typeface="Arial Unicode MS" pitchFamily="34" charset="-128"/>
                <a:cs typeface="Arial Unicode MS" pitchFamily="34" charset="-128"/>
              </a:rPr>
              <a:t>(</a:t>
            </a:r>
            <a:r>
              <a:rPr lang="en-US" sz="3200" b="1" i="1">
                <a:solidFill>
                  <a:srgbClr val="008A87"/>
                </a:solidFill>
                <a:latin typeface="Times New Roman" pitchFamily="18" charset="0"/>
                <a:ea typeface="Arial Unicode MS" pitchFamily="34" charset="-128"/>
                <a:cs typeface="Arial Unicode MS" pitchFamily="34" charset="-128"/>
              </a:rPr>
              <a:t>Q</a:t>
            </a:r>
            <a:r>
              <a:rPr lang="en-US" sz="3200" b="1">
                <a:solidFill>
                  <a:srgbClr val="008A87"/>
                </a:solidFill>
                <a:latin typeface="Times New Roman" pitchFamily="18" charset="0"/>
                <a:ea typeface="Arial Unicode MS" pitchFamily="34" charset="-128"/>
                <a:cs typeface="Arial Unicode MS" pitchFamily="34" charset="-128"/>
              </a:rPr>
              <a:t>)</a:t>
            </a:r>
            <a:r>
              <a:rPr lang="en-US" sz="3200" b="1">
                <a:solidFill>
                  <a:srgbClr val="CC0000"/>
                </a:solidFill>
                <a:latin typeface="Times New Roman" pitchFamily="18" charset="0"/>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CD8AC56A-D4DA-C412-2A9C-A8177B129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41EFBB65-A578-A55F-246E-769BD7E1587C}"/>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4</a:t>
            </a:r>
            <a:endParaRPr lang="en-US" dirty="0"/>
          </a:p>
        </p:txBody>
      </p:sp>
      <p:sp>
        <p:nvSpPr>
          <p:cNvPr id="681987"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1988"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1989"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1990" name="Oval 6"/>
          <p:cNvSpPr>
            <a:spLocks noChangeArrowheads="1"/>
          </p:cNvSpPr>
          <p:nvPr/>
        </p:nvSpPr>
        <p:spPr bwMode="auto">
          <a:xfrm>
            <a:off x="71596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1991" name="Oval 7"/>
          <p:cNvSpPr>
            <a:spLocks noChangeArrowheads="1"/>
          </p:cNvSpPr>
          <p:nvPr/>
        </p:nvSpPr>
        <p:spPr bwMode="auto">
          <a:xfrm>
            <a:off x="89122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1992" name="AutoShape 8"/>
          <p:cNvCxnSpPr>
            <a:cxnSpLocks noChangeShapeType="1"/>
            <a:stCxn id="681987" idx="7"/>
            <a:endCxn id="681988" idx="2"/>
          </p:cNvCxnSpPr>
          <p:nvPr/>
        </p:nvCxnSpPr>
        <p:spPr bwMode="auto">
          <a:xfrm flipV="1">
            <a:off x="5986463" y="2058989"/>
            <a:ext cx="1173162" cy="769937"/>
          </a:xfrm>
          <a:prstGeom prst="straightConnector1">
            <a:avLst/>
          </a:prstGeom>
          <a:noFill/>
          <a:ln w="57150">
            <a:solidFill>
              <a:schemeClr val="accent2"/>
            </a:solidFill>
            <a:round/>
            <a:headEnd/>
            <a:tailEnd type="stealth" w="med" len="med"/>
          </a:ln>
          <a:effectLst/>
        </p:spPr>
      </p:cxnSp>
      <p:cxnSp>
        <p:nvCxnSpPr>
          <p:cNvPr id="681993" name="AutoShape 9"/>
          <p:cNvCxnSpPr>
            <a:cxnSpLocks noChangeShapeType="1"/>
            <a:stCxn id="681987" idx="5"/>
            <a:endCxn id="681990" idx="2"/>
          </p:cNvCxnSpPr>
          <p:nvPr/>
        </p:nvCxnSpPr>
        <p:spPr bwMode="auto">
          <a:xfrm>
            <a:off x="5986463" y="3308350"/>
            <a:ext cx="1173162" cy="769938"/>
          </a:xfrm>
          <a:prstGeom prst="straightConnector1">
            <a:avLst/>
          </a:prstGeom>
          <a:noFill/>
          <a:ln w="57150">
            <a:solidFill>
              <a:schemeClr val="accent2"/>
            </a:solidFill>
            <a:round/>
            <a:headEnd/>
            <a:tailEnd type="stealth" w="med" len="med"/>
          </a:ln>
          <a:effectLst/>
        </p:spPr>
      </p:cxnSp>
      <p:cxnSp>
        <p:nvCxnSpPr>
          <p:cNvPr id="681994" name="AutoShape 10"/>
          <p:cNvCxnSpPr>
            <a:cxnSpLocks noChangeShapeType="1"/>
            <a:stCxn id="681988" idx="6"/>
            <a:endCxn id="681989"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1995"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1996"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1997"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1998"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1999"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2000"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2001"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2002"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2003" name="AutoShape 19"/>
          <p:cNvCxnSpPr>
            <a:cxnSpLocks noChangeShapeType="1"/>
            <a:stCxn id="681990" idx="6"/>
            <a:endCxn id="681991"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2004"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2005"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2006"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2007"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2008"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2009"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2010"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2011"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2012"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2013"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2014"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2015"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2016"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2017"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2018"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sp>
        <p:nvSpPr>
          <p:cNvPr id="682019"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dirty="0">
                <a:solidFill>
                  <a:srgbClr val="008A87"/>
                </a:solidFill>
                <a:latin typeface="Times New Roman" pitchFamily="18" charset="0"/>
                <a:ea typeface="Arial Unicode MS" pitchFamily="34" charset="-128"/>
                <a:cs typeface="Arial Unicode MS" pitchFamily="34" charset="-128"/>
              </a:rPr>
              <a:t>Q:</a:t>
            </a:r>
          </a:p>
        </p:txBody>
      </p:sp>
      <p:sp>
        <p:nvSpPr>
          <p:cNvPr id="682020"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2021"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2022"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2023"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2024"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2025"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2026" name="Text Box 42"/>
          <p:cNvSpPr txBox="1">
            <a:spLocks noChangeArrowheads="1"/>
          </p:cNvSpPr>
          <p:nvPr/>
        </p:nvSpPr>
        <p:spPr bwMode="auto">
          <a:xfrm>
            <a:off x="6324601" y="5334000"/>
            <a:ext cx="1465263"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2027"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2028" name="Text Box 44"/>
          <p:cNvSpPr txBox="1">
            <a:spLocks noChangeArrowheads="1"/>
          </p:cNvSpPr>
          <p:nvPr/>
        </p:nvSpPr>
        <p:spPr bwMode="auto">
          <a:xfrm>
            <a:off x="7204075" y="1198564"/>
            <a:ext cx="5905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10</a:t>
            </a:r>
          </a:p>
        </p:txBody>
      </p:sp>
      <p:sp>
        <p:nvSpPr>
          <p:cNvPr id="682029"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2030" name="Text Box 46"/>
          <p:cNvSpPr txBox="1">
            <a:spLocks noChangeArrowheads="1"/>
          </p:cNvSpPr>
          <p:nvPr/>
        </p:nvSpPr>
        <p:spPr bwMode="auto">
          <a:xfrm>
            <a:off x="9013826" y="4449764"/>
            <a:ext cx="474663"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2031" name="Text Box 47"/>
          <p:cNvSpPr txBox="1">
            <a:spLocks noChangeArrowheads="1"/>
          </p:cNvSpPr>
          <p:nvPr/>
        </p:nvSpPr>
        <p:spPr bwMode="auto">
          <a:xfrm>
            <a:off x="9013826" y="1190625"/>
            <a:ext cx="474663"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2032"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2033" name="Text Box 49"/>
          <p:cNvSpPr txBox="1">
            <a:spLocks noChangeArrowheads="1"/>
          </p:cNvSpPr>
          <p:nvPr/>
        </p:nvSpPr>
        <p:spPr bwMode="auto">
          <a:xfrm>
            <a:off x="4106863" y="4776788"/>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2034" name="Text Box 50"/>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a:solidFill>
                  <a:srgbClr val="CC0000"/>
                </a:solidFill>
                <a:latin typeface="Times New Roman" pitchFamily="18" charset="0"/>
                <a:ea typeface="Arial Unicode MS" pitchFamily="34" charset="-128"/>
                <a:cs typeface="Arial Unicode MS" pitchFamily="34" charset="-128"/>
              </a:rPr>
              <a:t>Relax all edges leaving </a:t>
            </a:r>
            <a:r>
              <a:rPr lang="en-US" sz="3200" b="1" i="1">
                <a:solidFill>
                  <a:srgbClr val="008A87"/>
                </a:solidFill>
                <a:latin typeface="Times New Roman" pitchFamily="18" charset="0"/>
                <a:ea typeface="Arial Unicode MS" pitchFamily="34" charset="-128"/>
                <a:cs typeface="Arial Unicode MS" pitchFamily="34" charset="-128"/>
              </a:rPr>
              <a:t>A</a:t>
            </a:r>
            <a:r>
              <a:rPr lang="en-US" sz="3200" b="1">
                <a:solidFill>
                  <a:srgbClr val="CC0000"/>
                </a:solidFill>
                <a:latin typeface="Times New Roman" pitchFamily="18" charset="0"/>
                <a:ea typeface="Arial Unicode MS" pitchFamily="34" charset="-128"/>
                <a:cs typeface="Arial Unicode MS" pitchFamily="34" charset="-128"/>
              </a:rPr>
              <a:t>:</a:t>
            </a:r>
          </a:p>
        </p:txBody>
      </p:sp>
      <p:sp>
        <p:nvSpPr>
          <p:cNvPr id="682035" name="Text Box 51"/>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2036" name="Text Box 52"/>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06520ADF-DB7C-1899-00EF-99AE673D4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EB8C5597-B081-88CA-39F7-23F51BCC52C7}"/>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5</a:t>
            </a:r>
            <a:endParaRPr lang="en-US" dirty="0"/>
          </a:p>
        </p:txBody>
      </p:sp>
      <p:sp>
        <p:nvSpPr>
          <p:cNvPr id="683011"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3012"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3013"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3014"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3015" name="Oval 7"/>
          <p:cNvSpPr>
            <a:spLocks noChangeArrowheads="1"/>
          </p:cNvSpPr>
          <p:nvPr/>
        </p:nvSpPr>
        <p:spPr bwMode="auto">
          <a:xfrm>
            <a:off x="89122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3016" name="AutoShape 8"/>
          <p:cNvCxnSpPr>
            <a:cxnSpLocks noChangeShapeType="1"/>
            <a:stCxn id="683011" idx="7"/>
            <a:endCxn id="683012"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3017" name="AutoShape 9"/>
          <p:cNvCxnSpPr>
            <a:cxnSpLocks noChangeShapeType="1"/>
            <a:stCxn id="683011" idx="5"/>
            <a:endCxn id="683014"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3018" name="AutoShape 10"/>
          <p:cNvCxnSpPr>
            <a:cxnSpLocks noChangeShapeType="1"/>
            <a:stCxn id="683012" idx="6"/>
            <a:endCxn id="683013"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3019"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0"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1"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2"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3"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4"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5"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3026"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3027" name="AutoShape 19"/>
          <p:cNvCxnSpPr>
            <a:cxnSpLocks noChangeShapeType="1"/>
            <a:stCxn id="683014" idx="6"/>
            <a:endCxn id="683015"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3028"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3029"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3030"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3031"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3032"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3033"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3034"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3035"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3036"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3037"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3038"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3039"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3040"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3041"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3042"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sp>
        <p:nvSpPr>
          <p:cNvPr id="683043"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3044"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3045"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3046"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3047"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3048"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3049"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3050" name="Text Box 42"/>
          <p:cNvSpPr txBox="1">
            <a:spLocks noChangeArrowheads="1"/>
          </p:cNvSpPr>
          <p:nvPr/>
        </p:nvSpPr>
        <p:spPr bwMode="auto">
          <a:xfrm>
            <a:off x="6324601" y="5334000"/>
            <a:ext cx="1939925"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3051"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3052" name="Text Box 44"/>
          <p:cNvSpPr txBox="1">
            <a:spLocks noChangeArrowheads="1"/>
          </p:cNvSpPr>
          <p:nvPr/>
        </p:nvSpPr>
        <p:spPr bwMode="auto">
          <a:xfrm>
            <a:off x="7204075" y="1198564"/>
            <a:ext cx="5905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10</a:t>
            </a:r>
          </a:p>
        </p:txBody>
      </p:sp>
      <p:sp>
        <p:nvSpPr>
          <p:cNvPr id="683053"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3054" name="Text Box 46"/>
          <p:cNvSpPr txBox="1">
            <a:spLocks noChangeArrowheads="1"/>
          </p:cNvSpPr>
          <p:nvPr/>
        </p:nvSpPr>
        <p:spPr bwMode="auto">
          <a:xfrm>
            <a:off x="9013826" y="4449764"/>
            <a:ext cx="474663"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3055" name="Text Box 47"/>
          <p:cNvSpPr txBox="1">
            <a:spLocks noChangeArrowheads="1"/>
          </p:cNvSpPr>
          <p:nvPr/>
        </p:nvSpPr>
        <p:spPr bwMode="auto">
          <a:xfrm>
            <a:off x="9013826" y="1190625"/>
            <a:ext cx="474663"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Symbol" pitchFamily="18" charset="2"/>
                <a:ea typeface="Arial Unicode MS" pitchFamily="34" charset="-128"/>
                <a:cs typeface="Arial Unicode MS" pitchFamily="34" charset="-128"/>
              </a:rPr>
              <a:t>¥</a:t>
            </a:r>
            <a:endParaRPr lang="en-US" sz="3200">
              <a:solidFill>
                <a:srgbClr val="CC0000"/>
              </a:solidFill>
              <a:latin typeface="Times New Roman" pitchFamily="18" charset="0"/>
              <a:ea typeface="Arial Unicode MS" pitchFamily="34" charset="-128"/>
              <a:cs typeface="Arial Unicode MS" pitchFamily="34" charset="-128"/>
            </a:endParaRPr>
          </a:p>
        </p:txBody>
      </p:sp>
      <p:sp>
        <p:nvSpPr>
          <p:cNvPr id="683056"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3057"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3058" name="Text Box 50"/>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i="1">
                <a:solidFill>
                  <a:srgbClr val="008A87"/>
                </a:solidFill>
                <a:latin typeface="Times New Roman" pitchFamily="18" charset="0"/>
                <a:ea typeface="Arial Unicode MS" pitchFamily="34" charset="-128"/>
                <a:cs typeface="Arial Unicode MS" pitchFamily="34" charset="-128"/>
              </a:rPr>
              <a:t>“C”</a:t>
            </a:r>
            <a:r>
              <a:rPr lang="en-US" sz="3200" b="1">
                <a:solidFill>
                  <a:srgbClr val="CC0000"/>
                </a:solidFill>
                <a:latin typeface="Times New Roman" pitchFamily="18" charset="0"/>
                <a:ea typeface="Arial Unicode MS" pitchFamily="34" charset="-128"/>
                <a:cs typeface="Arial Unicode MS" pitchFamily="34" charset="-128"/>
              </a:rPr>
              <a:t> </a:t>
            </a:r>
            <a:r>
              <a:rPr lang="en-US" sz="3200" b="1">
                <a:solidFill>
                  <a:srgbClr val="008A87"/>
                </a:solidFill>
                <a:latin typeface="Times New Roman" pitchFamily="18" charset="0"/>
                <a:ea typeface="Arial Unicode MS" pitchFamily="34" charset="-128"/>
                <a:cs typeface="Arial Unicode MS" pitchFamily="34" charset="-128"/>
                <a:sym typeface="Symbol" pitchFamily="18" charset="2"/>
              </a:rPr>
              <a:t></a:t>
            </a:r>
            <a:r>
              <a:rPr lang="en-US" sz="3200" b="1">
                <a:solidFill>
                  <a:srgbClr val="CC0000"/>
                </a:solidFill>
                <a:latin typeface="Times New Roman" pitchFamily="18" charset="0"/>
                <a:ea typeface="Arial Unicode MS" pitchFamily="34" charset="-128"/>
                <a:cs typeface="Arial Unicode MS" pitchFamily="34" charset="-128"/>
                <a:sym typeface="Symbol" pitchFamily="18" charset="2"/>
              </a:rPr>
              <a:t> </a:t>
            </a:r>
            <a:r>
              <a:rPr lang="en-US" sz="3200" b="1">
                <a:solidFill>
                  <a:srgbClr val="CC0000"/>
                </a:solidFill>
                <a:latin typeface="Times New Roman" pitchFamily="18" charset="0"/>
                <a:ea typeface="Arial Unicode MS" pitchFamily="34" charset="-128"/>
                <a:cs typeface="Arial Unicode MS" pitchFamily="34" charset="-128"/>
              </a:rPr>
              <a:t>E</a:t>
            </a:r>
            <a:r>
              <a:rPr lang="en-US" sz="2400" b="1">
                <a:solidFill>
                  <a:srgbClr val="CC0000"/>
                </a:solidFill>
                <a:latin typeface="Times New Roman" pitchFamily="18" charset="0"/>
                <a:ea typeface="Arial Unicode MS" pitchFamily="34" charset="-128"/>
                <a:cs typeface="Arial Unicode MS" pitchFamily="34" charset="-128"/>
              </a:rPr>
              <a:t>XTRACT</a:t>
            </a:r>
            <a:r>
              <a:rPr lang="en-US" sz="3200" b="1">
                <a:solidFill>
                  <a:srgbClr val="CC0000"/>
                </a:solidFill>
                <a:latin typeface="Times New Roman" pitchFamily="18" charset="0"/>
                <a:ea typeface="Arial Unicode MS" pitchFamily="34" charset="-128"/>
                <a:cs typeface="Arial Unicode MS" pitchFamily="34" charset="-128"/>
              </a:rPr>
              <a:t>-M</a:t>
            </a:r>
            <a:r>
              <a:rPr lang="en-US" sz="2400" b="1">
                <a:solidFill>
                  <a:srgbClr val="CC0000"/>
                </a:solidFill>
                <a:latin typeface="Times New Roman" pitchFamily="18" charset="0"/>
                <a:ea typeface="Arial Unicode MS" pitchFamily="34" charset="-128"/>
                <a:cs typeface="Arial Unicode MS" pitchFamily="34" charset="-128"/>
              </a:rPr>
              <a:t>IN</a:t>
            </a:r>
            <a:r>
              <a:rPr lang="en-US" sz="3200" b="1">
                <a:solidFill>
                  <a:srgbClr val="008A87"/>
                </a:solidFill>
                <a:latin typeface="Times New Roman" pitchFamily="18" charset="0"/>
                <a:ea typeface="Arial Unicode MS" pitchFamily="34" charset="-128"/>
                <a:cs typeface="Arial Unicode MS" pitchFamily="34" charset="-128"/>
              </a:rPr>
              <a:t>(</a:t>
            </a:r>
            <a:r>
              <a:rPr lang="en-US" sz="3200" b="1" i="1">
                <a:solidFill>
                  <a:srgbClr val="008A87"/>
                </a:solidFill>
                <a:latin typeface="Times New Roman" pitchFamily="18" charset="0"/>
                <a:ea typeface="Arial Unicode MS" pitchFamily="34" charset="-128"/>
                <a:cs typeface="Arial Unicode MS" pitchFamily="34" charset="-128"/>
              </a:rPr>
              <a:t>Q</a:t>
            </a:r>
            <a:r>
              <a:rPr lang="en-US" sz="3200" b="1">
                <a:solidFill>
                  <a:srgbClr val="008A87"/>
                </a:solidFill>
                <a:latin typeface="Times New Roman" pitchFamily="18" charset="0"/>
                <a:ea typeface="Arial Unicode MS" pitchFamily="34" charset="-128"/>
                <a:cs typeface="Arial Unicode MS" pitchFamily="34" charset="-128"/>
              </a:rPr>
              <a:t>)</a:t>
            </a:r>
            <a:r>
              <a:rPr lang="en-US" sz="3200" b="1">
                <a:solidFill>
                  <a:srgbClr val="CC0000"/>
                </a:solidFill>
                <a:latin typeface="Times New Roman" pitchFamily="18" charset="0"/>
                <a:ea typeface="Arial Unicode MS" pitchFamily="34" charset="-128"/>
                <a:cs typeface="Arial Unicode MS" pitchFamily="34" charset="-128"/>
              </a:rPr>
              <a:t>:</a:t>
            </a:r>
          </a:p>
        </p:txBody>
      </p:sp>
      <p:sp>
        <p:nvSpPr>
          <p:cNvPr id="683059" name="Text Box 51"/>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3060" name="Text Box 52"/>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9CBB23BE-649D-1F8B-9264-3C25DD83D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293BE344-BF21-0DF0-5736-D4F588E108A6}"/>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6</a:t>
            </a:r>
            <a:endParaRPr lang="en-US" dirty="0"/>
          </a:p>
        </p:txBody>
      </p:sp>
      <p:sp>
        <p:nvSpPr>
          <p:cNvPr id="684035"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4036"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4037"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4038"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4039" name="Oval 7"/>
          <p:cNvSpPr>
            <a:spLocks noChangeArrowheads="1"/>
          </p:cNvSpPr>
          <p:nvPr/>
        </p:nvSpPr>
        <p:spPr bwMode="auto">
          <a:xfrm>
            <a:off x="8912225" y="37385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4040" name="AutoShape 8"/>
          <p:cNvCxnSpPr>
            <a:cxnSpLocks noChangeShapeType="1"/>
            <a:stCxn id="684035" idx="7"/>
            <a:endCxn id="684036"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4041" name="AutoShape 9"/>
          <p:cNvCxnSpPr>
            <a:cxnSpLocks noChangeShapeType="1"/>
            <a:stCxn id="684035" idx="5"/>
            <a:endCxn id="684038"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4042" name="AutoShape 10"/>
          <p:cNvCxnSpPr>
            <a:cxnSpLocks noChangeShapeType="1"/>
            <a:stCxn id="684036" idx="6"/>
            <a:endCxn id="684037"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4043"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44"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45"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46"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47"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48"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49"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4050"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4051" name="AutoShape 19"/>
          <p:cNvCxnSpPr>
            <a:cxnSpLocks noChangeShapeType="1"/>
            <a:stCxn id="684038" idx="6"/>
            <a:endCxn id="684039" idx="2"/>
          </p:cNvCxnSpPr>
          <p:nvPr/>
        </p:nvCxnSpPr>
        <p:spPr bwMode="auto">
          <a:xfrm>
            <a:off x="7839075" y="4078288"/>
            <a:ext cx="1073150" cy="0"/>
          </a:xfrm>
          <a:prstGeom prst="straightConnector1">
            <a:avLst/>
          </a:prstGeom>
          <a:noFill/>
          <a:ln w="57150">
            <a:solidFill>
              <a:schemeClr val="accent2"/>
            </a:solidFill>
            <a:round/>
            <a:headEnd/>
            <a:tailEnd type="stealth" w="med" len="med"/>
          </a:ln>
          <a:effectLst/>
        </p:spPr>
      </p:cxnSp>
      <p:sp>
        <p:nvSpPr>
          <p:cNvPr id="684052" name="Line 20"/>
          <p:cNvSpPr>
            <a:spLocks noChangeShapeType="1"/>
          </p:cNvSpPr>
          <p:nvPr/>
        </p:nvSpPr>
        <p:spPr bwMode="auto">
          <a:xfrm flipV="1">
            <a:off x="7845425" y="2163763"/>
            <a:ext cx="1066800" cy="1828800"/>
          </a:xfrm>
          <a:prstGeom prst="line">
            <a:avLst/>
          </a:prstGeom>
          <a:noFill/>
          <a:ln w="57150">
            <a:solidFill>
              <a:schemeClr val="accent2"/>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4053"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4054"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4055"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4056"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4057"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4058"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4059"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4060"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4061"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4062"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4063"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4064"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4065"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4066"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sp>
        <p:nvSpPr>
          <p:cNvPr id="684067"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4068"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4069"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4070"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4071"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4072"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4073"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4074" name="Text Box 42"/>
          <p:cNvSpPr txBox="1">
            <a:spLocks noChangeArrowheads="1"/>
          </p:cNvSpPr>
          <p:nvPr/>
        </p:nvSpPr>
        <p:spPr bwMode="auto">
          <a:xfrm>
            <a:off x="6324601" y="5334000"/>
            <a:ext cx="1939925"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4075"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4076" name="Text Box 44"/>
          <p:cNvSpPr txBox="1">
            <a:spLocks noChangeArrowheads="1"/>
          </p:cNvSpPr>
          <p:nvPr/>
        </p:nvSpPr>
        <p:spPr bwMode="auto">
          <a:xfrm>
            <a:off x="7305675"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7</a:t>
            </a:r>
          </a:p>
        </p:txBody>
      </p:sp>
      <p:sp>
        <p:nvSpPr>
          <p:cNvPr id="684077"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4078" name="Text Box 46"/>
          <p:cNvSpPr txBox="1">
            <a:spLocks noChangeArrowheads="1"/>
          </p:cNvSpPr>
          <p:nvPr/>
        </p:nvSpPr>
        <p:spPr bwMode="auto">
          <a:xfrm>
            <a:off x="9056688"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5</a:t>
            </a:r>
          </a:p>
        </p:txBody>
      </p:sp>
      <p:sp>
        <p:nvSpPr>
          <p:cNvPr id="684079" name="Text Box 47"/>
          <p:cNvSpPr txBox="1">
            <a:spLocks noChangeArrowheads="1"/>
          </p:cNvSpPr>
          <p:nvPr/>
        </p:nvSpPr>
        <p:spPr bwMode="auto">
          <a:xfrm>
            <a:off x="8955088" y="1198564"/>
            <a:ext cx="5905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11</a:t>
            </a:r>
          </a:p>
        </p:txBody>
      </p:sp>
      <p:sp>
        <p:nvSpPr>
          <p:cNvPr id="684080"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4081"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4082" name="Text Box 50"/>
          <p:cNvSpPr txBox="1">
            <a:spLocks noChangeArrowheads="1"/>
          </p:cNvSpPr>
          <p:nvPr/>
        </p:nvSpPr>
        <p:spPr bwMode="auto">
          <a:xfrm>
            <a:off x="35020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4083" name="Text Box 51"/>
          <p:cNvSpPr txBox="1">
            <a:spLocks noChangeArrowheads="1"/>
          </p:cNvSpPr>
          <p:nvPr/>
        </p:nvSpPr>
        <p:spPr bwMode="auto">
          <a:xfrm>
            <a:off x="4638675" y="5146675"/>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4084" name="Text Box 52"/>
          <p:cNvSpPr txBox="1">
            <a:spLocks noChangeArrowheads="1"/>
          </p:cNvSpPr>
          <p:nvPr/>
        </p:nvSpPr>
        <p:spPr bwMode="auto">
          <a:xfrm>
            <a:off x="53308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5</a:t>
            </a:r>
          </a:p>
        </p:txBody>
      </p:sp>
      <p:sp>
        <p:nvSpPr>
          <p:cNvPr id="684085" name="Text Box 53"/>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a:solidFill>
                  <a:srgbClr val="CC0000"/>
                </a:solidFill>
                <a:latin typeface="Times New Roman" pitchFamily="18" charset="0"/>
                <a:ea typeface="Arial Unicode MS" pitchFamily="34" charset="-128"/>
                <a:cs typeface="Arial Unicode MS" pitchFamily="34" charset="-128"/>
              </a:rPr>
              <a:t>Relax all edges leaving </a:t>
            </a:r>
            <a:r>
              <a:rPr lang="en-US" sz="3200" b="1" i="1">
                <a:solidFill>
                  <a:srgbClr val="008A87"/>
                </a:solidFill>
                <a:latin typeface="Times New Roman" pitchFamily="18" charset="0"/>
                <a:ea typeface="Arial Unicode MS" pitchFamily="34" charset="-128"/>
                <a:cs typeface="Arial Unicode MS" pitchFamily="34" charset="-128"/>
              </a:rPr>
              <a:t>C</a:t>
            </a:r>
            <a:r>
              <a:rPr lang="en-US" sz="3200" b="1">
                <a:solidFill>
                  <a:srgbClr val="CC0000"/>
                </a:solidFill>
                <a:latin typeface="Times New Roman" pitchFamily="18" charset="0"/>
                <a:ea typeface="Arial Unicode MS" pitchFamily="34" charset="-128"/>
                <a:cs typeface="Arial Unicode MS" pitchFamily="34" charset="-128"/>
              </a:rPr>
              <a:t>:</a:t>
            </a:r>
          </a:p>
        </p:txBody>
      </p:sp>
      <p:sp>
        <p:nvSpPr>
          <p:cNvPr id="684086" name="Text Box 54"/>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4087" name="Text Box 55"/>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67AD3996-7AB5-C69B-565E-593D695C0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796776F4-FA00-EDB0-CEFF-2F7B569A0004}"/>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7</a:t>
            </a:r>
            <a:endParaRPr lang="en-US" dirty="0"/>
          </a:p>
        </p:txBody>
      </p:sp>
      <p:sp>
        <p:nvSpPr>
          <p:cNvPr id="685059"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5060"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5061"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5062"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5063" name="Oval 7"/>
          <p:cNvSpPr>
            <a:spLocks noChangeArrowheads="1"/>
          </p:cNvSpPr>
          <p:nvPr/>
        </p:nvSpPr>
        <p:spPr bwMode="auto">
          <a:xfrm>
            <a:off x="89122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5064" name="AutoShape 8"/>
          <p:cNvCxnSpPr>
            <a:cxnSpLocks noChangeShapeType="1"/>
            <a:stCxn id="685059" idx="7"/>
            <a:endCxn id="685060"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5065" name="AutoShape 9"/>
          <p:cNvCxnSpPr>
            <a:cxnSpLocks noChangeShapeType="1"/>
            <a:stCxn id="685059" idx="5"/>
            <a:endCxn id="685062"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5066" name="AutoShape 10"/>
          <p:cNvCxnSpPr>
            <a:cxnSpLocks noChangeShapeType="1"/>
            <a:stCxn id="685060" idx="6"/>
            <a:endCxn id="685061"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5067"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68"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69"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70"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71"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72"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73"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5074"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5075" name="AutoShape 19"/>
          <p:cNvCxnSpPr>
            <a:cxnSpLocks noChangeShapeType="1"/>
            <a:stCxn id="685062" idx="6"/>
            <a:endCxn id="685063"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5076"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5077"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5078"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5079"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5080"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5081"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5082"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5083"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5084"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5085"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5086"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5087"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5088"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5089"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5090"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E</a:t>
            </a:r>
          </a:p>
        </p:txBody>
      </p:sp>
      <p:sp>
        <p:nvSpPr>
          <p:cNvPr id="685091"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5092"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5093"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5094"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5095"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5096"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5097"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5098" name="Text Box 42"/>
          <p:cNvSpPr txBox="1">
            <a:spLocks noChangeArrowheads="1"/>
          </p:cNvSpPr>
          <p:nvPr/>
        </p:nvSpPr>
        <p:spPr bwMode="auto">
          <a:xfrm>
            <a:off x="6324601" y="5334000"/>
            <a:ext cx="2390775"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 E</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5099"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5100" name="Text Box 44"/>
          <p:cNvSpPr txBox="1">
            <a:spLocks noChangeArrowheads="1"/>
          </p:cNvSpPr>
          <p:nvPr/>
        </p:nvSpPr>
        <p:spPr bwMode="auto">
          <a:xfrm>
            <a:off x="7305675"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7</a:t>
            </a:r>
          </a:p>
        </p:txBody>
      </p:sp>
      <p:sp>
        <p:nvSpPr>
          <p:cNvPr id="685101"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5102" name="Text Box 46"/>
          <p:cNvSpPr txBox="1">
            <a:spLocks noChangeArrowheads="1"/>
          </p:cNvSpPr>
          <p:nvPr/>
        </p:nvSpPr>
        <p:spPr bwMode="auto">
          <a:xfrm>
            <a:off x="9056688"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5</a:t>
            </a:r>
          </a:p>
        </p:txBody>
      </p:sp>
      <p:sp>
        <p:nvSpPr>
          <p:cNvPr id="685103" name="Text Box 47"/>
          <p:cNvSpPr txBox="1">
            <a:spLocks noChangeArrowheads="1"/>
          </p:cNvSpPr>
          <p:nvPr/>
        </p:nvSpPr>
        <p:spPr bwMode="auto">
          <a:xfrm>
            <a:off x="8955088" y="1198564"/>
            <a:ext cx="5905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11</a:t>
            </a:r>
          </a:p>
        </p:txBody>
      </p:sp>
      <p:sp>
        <p:nvSpPr>
          <p:cNvPr id="685104"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5105"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5106" name="Text Box 50"/>
          <p:cNvSpPr txBox="1">
            <a:spLocks noChangeArrowheads="1"/>
          </p:cNvSpPr>
          <p:nvPr/>
        </p:nvSpPr>
        <p:spPr bwMode="auto">
          <a:xfrm>
            <a:off x="35020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5107" name="Text Box 51"/>
          <p:cNvSpPr txBox="1">
            <a:spLocks noChangeArrowheads="1"/>
          </p:cNvSpPr>
          <p:nvPr/>
        </p:nvSpPr>
        <p:spPr bwMode="auto">
          <a:xfrm>
            <a:off x="4638675" y="5146675"/>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5108" name="Text Box 52"/>
          <p:cNvSpPr txBox="1">
            <a:spLocks noChangeArrowheads="1"/>
          </p:cNvSpPr>
          <p:nvPr/>
        </p:nvSpPr>
        <p:spPr bwMode="auto">
          <a:xfrm>
            <a:off x="5330825" y="5146675"/>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5</a:t>
            </a:r>
          </a:p>
        </p:txBody>
      </p:sp>
      <p:sp>
        <p:nvSpPr>
          <p:cNvPr id="685109" name="Text Box 53"/>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i="1">
                <a:solidFill>
                  <a:srgbClr val="008A87"/>
                </a:solidFill>
                <a:latin typeface="Times New Roman" pitchFamily="18" charset="0"/>
                <a:ea typeface="Arial Unicode MS" pitchFamily="34" charset="-128"/>
                <a:cs typeface="Arial Unicode MS" pitchFamily="34" charset="-128"/>
              </a:rPr>
              <a:t>“E”</a:t>
            </a:r>
            <a:r>
              <a:rPr lang="en-US" sz="3200" b="1">
                <a:solidFill>
                  <a:srgbClr val="CC0000"/>
                </a:solidFill>
                <a:latin typeface="Times New Roman" pitchFamily="18" charset="0"/>
                <a:ea typeface="Arial Unicode MS" pitchFamily="34" charset="-128"/>
                <a:cs typeface="Arial Unicode MS" pitchFamily="34" charset="-128"/>
              </a:rPr>
              <a:t> </a:t>
            </a:r>
            <a:r>
              <a:rPr lang="en-US" sz="3200" b="1">
                <a:solidFill>
                  <a:srgbClr val="008A87"/>
                </a:solidFill>
                <a:latin typeface="Times New Roman" pitchFamily="18" charset="0"/>
                <a:ea typeface="Arial Unicode MS" pitchFamily="34" charset="-128"/>
                <a:cs typeface="Arial Unicode MS" pitchFamily="34" charset="-128"/>
                <a:sym typeface="Symbol" pitchFamily="18" charset="2"/>
              </a:rPr>
              <a:t></a:t>
            </a:r>
            <a:r>
              <a:rPr lang="en-US" sz="3200" b="1">
                <a:solidFill>
                  <a:srgbClr val="CC0000"/>
                </a:solidFill>
                <a:latin typeface="Times New Roman" pitchFamily="18" charset="0"/>
                <a:ea typeface="Arial Unicode MS" pitchFamily="34" charset="-128"/>
                <a:cs typeface="Arial Unicode MS" pitchFamily="34" charset="-128"/>
                <a:sym typeface="Symbol" pitchFamily="18" charset="2"/>
              </a:rPr>
              <a:t> </a:t>
            </a:r>
            <a:r>
              <a:rPr lang="en-US" sz="3200" b="1">
                <a:solidFill>
                  <a:srgbClr val="CC0000"/>
                </a:solidFill>
                <a:latin typeface="Times New Roman" pitchFamily="18" charset="0"/>
                <a:ea typeface="Arial Unicode MS" pitchFamily="34" charset="-128"/>
                <a:cs typeface="Arial Unicode MS" pitchFamily="34" charset="-128"/>
              </a:rPr>
              <a:t>E</a:t>
            </a:r>
            <a:r>
              <a:rPr lang="en-US" sz="2400" b="1">
                <a:solidFill>
                  <a:srgbClr val="CC0000"/>
                </a:solidFill>
                <a:latin typeface="Times New Roman" pitchFamily="18" charset="0"/>
                <a:ea typeface="Arial Unicode MS" pitchFamily="34" charset="-128"/>
                <a:cs typeface="Arial Unicode MS" pitchFamily="34" charset="-128"/>
              </a:rPr>
              <a:t>XTRACT</a:t>
            </a:r>
            <a:r>
              <a:rPr lang="en-US" sz="3200" b="1">
                <a:solidFill>
                  <a:srgbClr val="CC0000"/>
                </a:solidFill>
                <a:latin typeface="Times New Roman" pitchFamily="18" charset="0"/>
                <a:ea typeface="Arial Unicode MS" pitchFamily="34" charset="-128"/>
                <a:cs typeface="Arial Unicode MS" pitchFamily="34" charset="-128"/>
              </a:rPr>
              <a:t>-M</a:t>
            </a:r>
            <a:r>
              <a:rPr lang="en-US" sz="2400" b="1">
                <a:solidFill>
                  <a:srgbClr val="CC0000"/>
                </a:solidFill>
                <a:latin typeface="Times New Roman" pitchFamily="18" charset="0"/>
                <a:ea typeface="Arial Unicode MS" pitchFamily="34" charset="-128"/>
                <a:cs typeface="Arial Unicode MS" pitchFamily="34" charset="-128"/>
              </a:rPr>
              <a:t>IN</a:t>
            </a:r>
            <a:r>
              <a:rPr lang="en-US" sz="3200" b="1">
                <a:solidFill>
                  <a:srgbClr val="008A87"/>
                </a:solidFill>
                <a:latin typeface="Times New Roman" pitchFamily="18" charset="0"/>
                <a:ea typeface="Arial Unicode MS" pitchFamily="34" charset="-128"/>
                <a:cs typeface="Arial Unicode MS" pitchFamily="34" charset="-128"/>
              </a:rPr>
              <a:t>(</a:t>
            </a:r>
            <a:r>
              <a:rPr lang="en-US" sz="3200" b="1" i="1">
                <a:solidFill>
                  <a:srgbClr val="008A87"/>
                </a:solidFill>
                <a:latin typeface="Times New Roman" pitchFamily="18" charset="0"/>
                <a:ea typeface="Arial Unicode MS" pitchFamily="34" charset="-128"/>
                <a:cs typeface="Arial Unicode MS" pitchFamily="34" charset="-128"/>
              </a:rPr>
              <a:t>Q</a:t>
            </a:r>
            <a:r>
              <a:rPr lang="en-US" sz="3200" b="1">
                <a:solidFill>
                  <a:srgbClr val="008A87"/>
                </a:solidFill>
                <a:latin typeface="Times New Roman" pitchFamily="18" charset="0"/>
                <a:ea typeface="Arial Unicode MS" pitchFamily="34" charset="-128"/>
                <a:cs typeface="Arial Unicode MS" pitchFamily="34" charset="-128"/>
              </a:rPr>
              <a:t>)</a:t>
            </a:r>
            <a:r>
              <a:rPr lang="en-US" sz="3200" b="1">
                <a:solidFill>
                  <a:srgbClr val="CC0000"/>
                </a:solidFill>
                <a:latin typeface="Times New Roman" pitchFamily="18" charset="0"/>
                <a:ea typeface="Arial Unicode MS" pitchFamily="34" charset="-128"/>
                <a:cs typeface="Arial Unicode MS" pitchFamily="34" charset="-128"/>
              </a:rPr>
              <a:t>:</a:t>
            </a:r>
          </a:p>
        </p:txBody>
      </p:sp>
      <p:sp>
        <p:nvSpPr>
          <p:cNvPr id="685110" name="Text Box 54"/>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5111" name="Text Box 55"/>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98688A41-F9E5-D12E-685E-9166A28CB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46CAF850-D17E-3E11-3D23-566FC6FF7025}"/>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8</a:t>
            </a:r>
            <a:endParaRPr lang="en-US" dirty="0"/>
          </a:p>
        </p:txBody>
      </p:sp>
      <p:sp>
        <p:nvSpPr>
          <p:cNvPr id="686083"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6084" name="Oval 4"/>
          <p:cNvSpPr>
            <a:spLocks noChangeArrowheads="1"/>
          </p:cNvSpPr>
          <p:nvPr/>
        </p:nvSpPr>
        <p:spPr bwMode="auto">
          <a:xfrm>
            <a:off x="71596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6085"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6086"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6087" name="Oval 7"/>
          <p:cNvSpPr>
            <a:spLocks noChangeArrowheads="1"/>
          </p:cNvSpPr>
          <p:nvPr/>
        </p:nvSpPr>
        <p:spPr bwMode="auto">
          <a:xfrm>
            <a:off x="89122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6088" name="AutoShape 8"/>
          <p:cNvCxnSpPr>
            <a:cxnSpLocks noChangeShapeType="1"/>
            <a:stCxn id="686083" idx="7"/>
            <a:endCxn id="686084"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6089" name="AutoShape 9"/>
          <p:cNvCxnSpPr>
            <a:cxnSpLocks noChangeShapeType="1"/>
            <a:stCxn id="686083" idx="5"/>
            <a:endCxn id="686086"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6090" name="AutoShape 10"/>
          <p:cNvCxnSpPr>
            <a:cxnSpLocks noChangeShapeType="1"/>
            <a:stCxn id="686084" idx="6"/>
            <a:endCxn id="686085"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6091"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2"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3"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4"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5"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6"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7"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6098"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6099" name="AutoShape 19"/>
          <p:cNvCxnSpPr>
            <a:cxnSpLocks noChangeShapeType="1"/>
            <a:stCxn id="686086" idx="6"/>
            <a:endCxn id="686087"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6100"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6101"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6102"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6103"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6104"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6105"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6106"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6107"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6108"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6109"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6110"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6111"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6112"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6113"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6114"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E</a:t>
            </a:r>
          </a:p>
        </p:txBody>
      </p:sp>
      <p:sp>
        <p:nvSpPr>
          <p:cNvPr id="686115"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6116"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6117"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6118"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6119"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6120"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6121"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6122" name="Text Box 42"/>
          <p:cNvSpPr txBox="1">
            <a:spLocks noChangeArrowheads="1"/>
          </p:cNvSpPr>
          <p:nvPr/>
        </p:nvSpPr>
        <p:spPr bwMode="auto">
          <a:xfrm>
            <a:off x="6324601" y="5334000"/>
            <a:ext cx="2390775"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 E</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6123"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6124" name="Text Box 44"/>
          <p:cNvSpPr txBox="1">
            <a:spLocks noChangeArrowheads="1"/>
          </p:cNvSpPr>
          <p:nvPr/>
        </p:nvSpPr>
        <p:spPr bwMode="auto">
          <a:xfrm>
            <a:off x="7305675"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7</a:t>
            </a:r>
          </a:p>
        </p:txBody>
      </p:sp>
      <p:sp>
        <p:nvSpPr>
          <p:cNvPr id="686125"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6126" name="Text Box 46"/>
          <p:cNvSpPr txBox="1">
            <a:spLocks noChangeArrowheads="1"/>
          </p:cNvSpPr>
          <p:nvPr/>
        </p:nvSpPr>
        <p:spPr bwMode="auto">
          <a:xfrm>
            <a:off x="9056688"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5</a:t>
            </a:r>
          </a:p>
        </p:txBody>
      </p:sp>
      <p:sp>
        <p:nvSpPr>
          <p:cNvPr id="686127" name="Text Box 47"/>
          <p:cNvSpPr txBox="1">
            <a:spLocks noChangeArrowheads="1"/>
          </p:cNvSpPr>
          <p:nvPr/>
        </p:nvSpPr>
        <p:spPr bwMode="auto">
          <a:xfrm>
            <a:off x="8955088" y="1198564"/>
            <a:ext cx="5905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11</a:t>
            </a:r>
          </a:p>
        </p:txBody>
      </p:sp>
      <p:sp>
        <p:nvSpPr>
          <p:cNvPr id="686128"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6129"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6130" name="Text Box 50"/>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6131" name="Text Box 51"/>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6132" name="Text Box 52"/>
          <p:cNvSpPr txBox="1">
            <a:spLocks noChangeArrowheads="1"/>
          </p:cNvSpPr>
          <p:nvPr/>
        </p:nvSpPr>
        <p:spPr bwMode="auto">
          <a:xfrm>
            <a:off x="35020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6133" name="Text Box 53"/>
          <p:cNvSpPr txBox="1">
            <a:spLocks noChangeArrowheads="1"/>
          </p:cNvSpPr>
          <p:nvPr/>
        </p:nvSpPr>
        <p:spPr bwMode="auto">
          <a:xfrm>
            <a:off x="4638675" y="5146675"/>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6134" name="Text Box 54"/>
          <p:cNvSpPr txBox="1">
            <a:spLocks noChangeArrowheads="1"/>
          </p:cNvSpPr>
          <p:nvPr/>
        </p:nvSpPr>
        <p:spPr bwMode="auto">
          <a:xfrm>
            <a:off x="5330825" y="5146675"/>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5</a:t>
            </a:r>
          </a:p>
        </p:txBody>
      </p:sp>
      <p:sp>
        <p:nvSpPr>
          <p:cNvPr id="686135" name="Text Box 55"/>
          <p:cNvSpPr txBox="1">
            <a:spLocks noChangeArrowheads="1"/>
          </p:cNvSpPr>
          <p:nvPr/>
        </p:nvSpPr>
        <p:spPr bwMode="auto">
          <a:xfrm>
            <a:off x="3502025" y="5510213"/>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6136" name="Text Box 56"/>
          <p:cNvSpPr txBox="1">
            <a:spLocks noChangeArrowheads="1"/>
          </p:cNvSpPr>
          <p:nvPr/>
        </p:nvSpPr>
        <p:spPr bwMode="auto">
          <a:xfrm>
            <a:off x="4638675" y="5510213"/>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6137" name="Text Box 57"/>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a:solidFill>
                  <a:srgbClr val="CC0000"/>
                </a:solidFill>
                <a:latin typeface="Times New Roman" pitchFamily="18" charset="0"/>
                <a:ea typeface="Arial Unicode MS" pitchFamily="34" charset="-128"/>
                <a:cs typeface="Arial Unicode MS" pitchFamily="34" charset="-128"/>
              </a:rPr>
              <a:t>Relax all edges leaving </a:t>
            </a:r>
            <a:r>
              <a:rPr lang="en-US" sz="3200" b="1" i="1">
                <a:solidFill>
                  <a:srgbClr val="008A87"/>
                </a:solidFill>
                <a:latin typeface="Times New Roman" pitchFamily="18" charset="0"/>
                <a:ea typeface="Arial Unicode MS" pitchFamily="34" charset="-128"/>
                <a:cs typeface="Arial Unicode MS" pitchFamily="34" charset="-128"/>
              </a:rPr>
              <a:t>E</a:t>
            </a:r>
            <a:r>
              <a:rPr lang="en-US" sz="3200" b="1">
                <a:solidFill>
                  <a:srgbClr val="CC0000"/>
                </a:solidFill>
                <a:latin typeface="Times New Roman" pitchFamily="18" charset="0"/>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8A008B47-E7ED-2801-4ABF-616898CFB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AB08A62E-C2D1-679E-C169-840D138E1A63}"/>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58E4-AEBF-7905-1F8F-2C928A7A9819}"/>
              </a:ext>
            </a:extLst>
          </p:cNvPr>
          <p:cNvSpPr>
            <a:spLocks noGrp="1"/>
          </p:cNvSpPr>
          <p:nvPr>
            <p:ph type="title"/>
          </p:nvPr>
        </p:nvSpPr>
        <p:spPr/>
        <p:txBody>
          <a:bodyPr/>
          <a:lstStyle/>
          <a:p>
            <a:r>
              <a:rPr lang="en-US" dirty="0"/>
              <a:t>Programming Assignment #1 (cont’d)</a:t>
            </a:r>
          </a:p>
        </p:txBody>
      </p:sp>
      <p:sp>
        <p:nvSpPr>
          <p:cNvPr id="3" name="Content Placeholder 2">
            <a:extLst>
              <a:ext uri="{FF2B5EF4-FFF2-40B4-BE49-F238E27FC236}">
                <a16:creationId xmlns:a16="http://schemas.microsoft.com/office/drawing/2014/main" id="{80235778-FF3C-0794-0BD6-8CCF4ED6FF05}"/>
              </a:ext>
            </a:extLst>
          </p:cNvPr>
          <p:cNvSpPr>
            <a:spLocks noGrp="1"/>
          </p:cNvSpPr>
          <p:nvPr>
            <p:ph idx="1"/>
          </p:nvPr>
        </p:nvSpPr>
        <p:spPr/>
        <p:txBody>
          <a:bodyPr/>
          <a:lstStyle/>
          <a:p>
            <a:r>
              <a:rPr lang="en-US" b="1" dirty="0"/>
              <a:t>In addition to source code + README, upload a report with:</a:t>
            </a:r>
          </a:p>
          <a:p>
            <a:pPr lvl="1"/>
            <a:r>
              <a:rPr lang="en-US" dirty="0"/>
              <a:t>A table showing your results of each benchmark</a:t>
            </a:r>
          </a:p>
          <a:p>
            <a:pPr lvl="1"/>
            <a:r>
              <a:rPr lang="en-US" dirty="0"/>
              <a:t>A section discussing what challenges you encounter </a:t>
            </a:r>
          </a:p>
          <a:p>
            <a:pPr lvl="1"/>
            <a:r>
              <a:rPr lang="en-US" dirty="0"/>
              <a:t>A section discussing how you overcome those challenges</a:t>
            </a:r>
          </a:p>
          <a:p>
            <a:pPr lvl="2"/>
            <a:r>
              <a:rPr lang="en-US" dirty="0"/>
              <a:t>Also discuss unsolved challenges</a:t>
            </a:r>
          </a:p>
          <a:p>
            <a:r>
              <a:rPr lang="en-US" b="1" dirty="0"/>
              <a:t>The report needs to be just a one- or two-page pdf </a:t>
            </a:r>
          </a:p>
          <a:p>
            <a:pPr lvl="1"/>
            <a:r>
              <a:rPr lang="en-US" dirty="0"/>
              <a:t>No need to be lengthy …</a:t>
            </a:r>
          </a:p>
          <a:p>
            <a:r>
              <a:rPr lang="en-US" b="1" dirty="0"/>
              <a:t>Upload your report to the class GitHub page</a:t>
            </a:r>
          </a:p>
          <a:p>
            <a:pPr lvl="1"/>
            <a:r>
              <a:rPr lang="en-US" dirty="0">
                <a:hlinkClick r:id="rId2"/>
              </a:rPr>
              <a:t>https://github.com/tsung-wei-huang/ece5960-physical-design/issues/1</a:t>
            </a:r>
            <a:r>
              <a:rPr lang="en-US" dirty="0"/>
              <a:t> </a:t>
            </a:r>
          </a:p>
          <a:p>
            <a:pPr lvl="1"/>
            <a:r>
              <a:rPr lang="en-US" b="1" dirty="0">
                <a:solidFill>
                  <a:srgbClr val="FF0000"/>
                </a:solidFill>
              </a:rPr>
              <a:t>Due 9/21 23:59 PM (today!!!)</a:t>
            </a:r>
          </a:p>
        </p:txBody>
      </p:sp>
      <p:sp>
        <p:nvSpPr>
          <p:cNvPr id="4" name="Slide Number Placeholder 1">
            <a:extLst>
              <a:ext uri="{FF2B5EF4-FFF2-40B4-BE49-F238E27FC236}">
                <a16:creationId xmlns:a16="http://schemas.microsoft.com/office/drawing/2014/main" id="{0D552A0A-55B5-7424-84C8-FD3C1E44303E}"/>
              </a:ext>
            </a:extLst>
          </p:cNvPr>
          <p:cNvSpPr>
            <a:spLocks noGrp="1"/>
          </p:cNvSpPr>
          <p:nvPr>
            <p:ph type="sldNum" sz="quarter" idx="12"/>
          </p:nvPr>
        </p:nvSpPr>
        <p:spPr>
          <a:xfrm>
            <a:off x="8610600" y="6356350"/>
            <a:ext cx="27432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211584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9</a:t>
            </a:r>
            <a:endParaRPr lang="en-US" dirty="0"/>
          </a:p>
        </p:txBody>
      </p:sp>
      <p:sp>
        <p:nvSpPr>
          <p:cNvPr id="687107"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7108" name="Oval 4"/>
          <p:cNvSpPr>
            <a:spLocks noChangeArrowheads="1"/>
          </p:cNvSpPr>
          <p:nvPr/>
        </p:nvSpPr>
        <p:spPr bwMode="auto">
          <a:xfrm>
            <a:off x="7159625" y="17192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7109"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7110"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7111" name="Oval 7"/>
          <p:cNvSpPr>
            <a:spLocks noChangeArrowheads="1"/>
          </p:cNvSpPr>
          <p:nvPr/>
        </p:nvSpPr>
        <p:spPr bwMode="auto">
          <a:xfrm>
            <a:off x="89122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7112" name="AutoShape 8"/>
          <p:cNvCxnSpPr>
            <a:cxnSpLocks noChangeShapeType="1"/>
            <a:stCxn id="687107" idx="7"/>
            <a:endCxn id="687108"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7113" name="AutoShape 9"/>
          <p:cNvCxnSpPr>
            <a:cxnSpLocks noChangeShapeType="1"/>
            <a:stCxn id="687107" idx="5"/>
            <a:endCxn id="687110"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7114" name="AutoShape 10"/>
          <p:cNvCxnSpPr>
            <a:cxnSpLocks noChangeShapeType="1"/>
            <a:stCxn id="687108" idx="6"/>
            <a:endCxn id="687109" idx="2"/>
          </p:cNvCxnSpPr>
          <p:nvPr/>
        </p:nvCxnSpPr>
        <p:spPr bwMode="auto">
          <a:xfrm>
            <a:off x="7839075" y="2058988"/>
            <a:ext cx="1073150" cy="0"/>
          </a:xfrm>
          <a:prstGeom prst="straightConnector1">
            <a:avLst/>
          </a:prstGeom>
          <a:noFill/>
          <a:ln w="28575">
            <a:solidFill>
              <a:schemeClr val="tx1"/>
            </a:solidFill>
            <a:round/>
            <a:headEnd/>
            <a:tailEnd type="stealth" w="med" len="med"/>
          </a:ln>
          <a:effectLst/>
        </p:spPr>
      </p:cxnSp>
      <p:sp>
        <p:nvSpPr>
          <p:cNvPr id="687115"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16"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17"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18"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19"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20"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21"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7122"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7123" name="AutoShape 19"/>
          <p:cNvCxnSpPr>
            <a:cxnSpLocks noChangeShapeType="1"/>
            <a:stCxn id="687110" idx="6"/>
            <a:endCxn id="687111"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7124"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7125"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7126"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7127"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7128"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7129"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7130"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7131"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7132"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7133"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7134"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7135"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B</a:t>
            </a:r>
          </a:p>
        </p:txBody>
      </p:sp>
      <p:sp>
        <p:nvSpPr>
          <p:cNvPr id="687136"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7137"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7138"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E</a:t>
            </a:r>
          </a:p>
        </p:txBody>
      </p:sp>
      <p:sp>
        <p:nvSpPr>
          <p:cNvPr id="687139"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7140"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7141"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7142"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7143"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7144"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7145"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7146" name="Text Box 42"/>
          <p:cNvSpPr txBox="1">
            <a:spLocks noChangeArrowheads="1"/>
          </p:cNvSpPr>
          <p:nvPr/>
        </p:nvSpPr>
        <p:spPr bwMode="auto">
          <a:xfrm>
            <a:off x="6324601" y="5334000"/>
            <a:ext cx="2841625"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 E, B</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7147"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7148" name="Text Box 44"/>
          <p:cNvSpPr txBox="1">
            <a:spLocks noChangeArrowheads="1"/>
          </p:cNvSpPr>
          <p:nvPr/>
        </p:nvSpPr>
        <p:spPr bwMode="auto">
          <a:xfrm>
            <a:off x="7305675"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7</a:t>
            </a:r>
          </a:p>
        </p:txBody>
      </p:sp>
      <p:sp>
        <p:nvSpPr>
          <p:cNvPr id="687149"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7150" name="Text Box 46"/>
          <p:cNvSpPr txBox="1">
            <a:spLocks noChangeArrowheads="1"/>
          </p:cNvSpPr>
          <p:nvPr/>
        </p:nvSpPr>
        <p:spPr bwMode="auto">
          <a:xfrm>
            <a:off x="9056688"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5</a:t>
            </a:r>
          </a:p>
        </p:txBody>
      </p:sp>
      <p:sp>
        <p:nvSpPr>
          <p:cNvPr id="687151" name="Text Box 47"/>
          <p:cNvSpPr txBox="1">
            <a:spLocks noChangeArrowheads="1"/>
          </p:cNvSpPr>
          <p:nvPr/>
        </p:nvSpPr>
        <p:spPr bwMode="auto">
          <a:xfrm>
            <a:off x="8955088" y="1198564"/>
            <a:ext cx="5905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11</a:t>
            </a:r>
          </a:p>
        </p:txBody>
      </p:sp>
      <p:sp>
        <p:nvSpPr>
          <p:cNvPr id="687152"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7153"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7154" name="Text Box 50"/>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7155" name="Text Box 51"/>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7156" name="Text Box 52"/>
          <p:cNvSpPr txBox="1">
            <a:spLocks noChangeArrowheads="1"/>
          </p:cNvSpPr>
          <p:nvPr/>
        </p:nvSpPr>
        <p:spPr bwMode="auto">
          <a:xfrm>
            <a:off x="35020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7157" name="Text Box 53"/>
          <p:cNvSpPr txBox="1">
            <a:spLocks noChangeArrowheads="1"/>
          </p:cNvSpPr>
          <p:nvPr/>
        </p:nvSpPr>
        <p:spPr bwMode="auto">
          <a:xfrm>
            <a:off x="4638675" y="5146675"/>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7158" name="Text Box 54"/>
          <p:cNvSpPr txBox="1">
            <a:spLocks noChangeArrowheads="1"/>
          </p:cNvSpPr>
          <p:nvPr/>
        </p:nvSpPr>
        <p:spPr bwMode="auto">
          <a:xfrm>
            <a:off x="5330825" y="5146675"/>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5</a:t>
            </a:r>
          </a:p>
        </p:txBody>
      </p:sp>
      <p:sp>
        <p:nvSpPr>
          <p:cNvPr id="687159" name="Text Box 55"/>
          <p:cNvSpPr txBox="1">
            <a:spLocks noChangeArrowheads="1"/>
          </p:cNvSpPr>
          <p:nvPr/>
        </p:nvSpPr>
        <p:spPr bwMode="auto">
          <a:xfrm>
            <a:off x="3502025" y="5510213"/>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7160" name="Text Box 56"/>
          <p:cNvSpPr txBox="1">
            <a:spLocks noChangeArrowheads="1"/>
          </p:cNvSpPr>
          <p:nvPr/>
        </p:nvSpPr>
        <p:spPr bwMode="auto">
          <a:xfrm>
            <a:off x="4638675" y="5510213"/>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7161" name="Text Box 57"/>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i="1">
                <a:solidFill>
                  <a:srgbClr val="008A87"/>
                </a:solidFill>
                <a:latin typeface="Times New Roman" pitchFamily="18" charset="0"/>
                <a:ea typeface="Arial Unicode MS" pitchFamily="34" charset="-128"/>
                <a:cs typeface="Arial Unicode MS" pitchFamily="34" charset="-128"/>
              </a:rPr>
              <a:t>“B”</a:t>
            </a:r>
            <a:r>
              <a:rPr lang="en-US" sz="3200" b="1">
                <a:solidFill>
                  <a:srgbClr val="CC0000"/>
                </a:solidFill>
                <a:latin typeface="Times New Roman" pitchFamily="18" charset="0"/>
                <a:ea typeface="Arial Unicode MS" pitchFamily="34" charset="-128"/>
                <a:cs typeface="Arial Unicode MS" pitchFamily="34" charset="-128"/>
              </a:rPr>
              <a:t> </a:t>
            </a:r>
            <a:r>
              <a:rPr lang="en-US" sz="3200" b="1">
                <a:solidFill>
                  <a:srgbClr val="008A87"/>
                </a:solidFill>
                <a:latin typeface="Times New Roman" pitchFamily="18" charset="0"/>
                <a:ea typeface="Arial Unicode MS" pitchFamily="34" charset="-128"/>
                <a:cs typeface="Arial Unicode MS" pitchFamily="34" charset="-128"/>
                <a:sym typeface="Symbol" pitchFamily="18" charset="2"/>
              </a:rPr>
              <a:t></a:t>
            </a:r>
            <a:r>
              <a:rPr lang="en-US" sz="3200" b="1">
                <a:solidFill>
                  <a:srgbClr val="CC0000"/>
                </a:solidFill>
                <a:latin typeface="Times New Roman" pitchFamily="18" charset="0"/>
                <a:ea typeface="Arial Unicode MS" pitchFamily="34" charset="-128"/>
                <a:cs typeface="Arial Unicode MS" pitchFamily="34" charset="-128"/>
                <a:sym typeface="Symbol" pitchFamily="18" charset="2"/>
              </a:rPr>
              <a:t> </a:t>
            </a:r>
            <a:r>
              <a:rPr lang="en-US" sz="3200" b="1">
                <a:solidFill>
                  <a:srgbClr val="CC0000"/>
                </a:solidFill>
                <a:latin typeface="Times New Roman" pitchFamily="18" charset="0"/>
                <a:ea typeface="Arial Unicode MS" pitchFamily="34" charset="-128"/>
                <a:cs typeface="Arial Unicode MS" pitchFamily="34" charset="-128"/>
              </a:rPr>
              <a:t>E</a:t>
            </a:r>
            <a:r>
              <a:rPr lang="en-US" sz="2400" b="1">
                <a:solidFill>
                  <a:srgbClr val="CC0000"/>
                </a:solidFill>
                <a:latin typeface="Times New Roman" pitchFamily="18" charset="0"/>
                <a:ea typeface="Arial Unicode MS" pitchFamily="34" charset="-128"/>
                <a:cs typeface="Arial Unicode MS" pitchFamily="34" charset="-128"/>
              </a:rPr>
              <a:t>XTRACT</a:t>
            </a:r>
            <a:r>
              <a:rPr lang="en-US" sz="3200" b="1">
                <a:solidFill>
                  <a:srgbClr val="CC0000"/>
                </a:solidFill>
                <a:latin typeface="Times New Roman" pitchFamily="18" charset="0"/>
                <a:ea typeface="Arial Unicode MS" pitchFamily="34" charset="-128"/>
                <a:cs typeface="Arial Unicode MS" pitchFamily="34" charset="-128"/>
              </a:rPr>
              <a:t>-M</a:t>
            </a:r>
            <a:r>
              <a:rPr lang="en-US" sz="2400" b="1">
                <a:solidFill>
                  <a:srgbClr val="CC0000"/>
                </a:solidFill>
                <a:latin typeface="Times New Roman" pitchFamily="18" charset="0"/>
                <a:ea typeface="Arial Unicode MS" pitchFamily="34" charset="-128"/>
                <a:cs typeface="Arial Unicode MS" pitchFamily="34" charset="-128"/>
              </a:rPr>
              <a:t>IN</a:t>
            </a:r>
            <a:r>
              <a:rPr lang="en-US" sz="3200" b="1">
                <a:solidFill>
                  <a:srgbClr val="008A87"/>
                </a:solidFill>
                <a:latin typeface="Times New Roman" pitchFamily="18" charset="0"/>
                <a:ea typeface="Arial Unicode MS" pitchFamily="34" charset="-128"/>
                <a:cs typeface="Arial Unicode MS" pitchFamily="34" charset="-128"/>
              </a:rPr>
              <a:t>(</a:t>
            </a:r>
            <a:r>
              <a:rPr lang="en-US" sz="3200" b="1" i="1">
                <a:solidFill>
                  <a:srgbClr val="008A87"/>
                </a:solidFill>
                <a:latin typeface="Times New Roman" pitchFamily="18" charset="0"/>
                <a:ea typeface="Arial Unicode MS" pitchFamily="34" charset="-128"/>
                <a:cs typeface="Arial Unicode MS" pitchFamily="34" charset="-128"/>
              </a:rPr>
              <a:t>Q</a:t>
            </a:r>
            <a:r>
              <a:rPr lang="en-US" sz="3200" b="1">
                <a:solidFill>
                  <a:srgbClr val="008A87"/>
                </a:solidFill>
                <a:latin typeface="Times New Roman" pitchFamily="18" charset="0"/>
                <a:ea typeface="Arial Unicode MS" pitchFamily="34" charset="-128"/>
                <a:cs typeface="Arial Unicode MS" pitchFamily="34" charset="-128"/>
              </a:rPr>
              <a:t>)</a:t>
            </a:r>
            <a:r>
              <a:rPr lang="en-US" sz="3200" b="1">
                <a:solidFill>
                  <a:srgbClr val="CC0000"/>
                </a:solidFill>
                <a:latin typeface="Times New Roman" pitchFamily="18" charset="0"/>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2AB469EA-5629-7267-BE60-5E27886C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7D6125C1-BDFF-A25E-B3CE-FFFD9113DFB7}"/>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10</a:t>
            </a:r>
            <a:endParaRPr lang="en-US" dirty="0"/>
          </a:p>
        </p:txBody>
      </p:sp>
      <p:sp>
        <p:nvSpPr>
          <p:cNvPr id="688131"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8132" name="Oval 4"/>
          <p:cNvSpPr>
            <a:spLocks noChangeArrowheads="1"/>
          </p:cNvSpPr>
          <p:nvPr/>
        </p:nvSpPr>
        <p:spPr bwMode="auto">
          <a:xfrm>
            <a:off x="7159625" y="17192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8133" name="Oval 5"/>
          <p:cNvSpPr>
            <a:spLocks noChangeArrowheads="1"/>
          </p:cNvSpPr>
          <p:nvPr/>
        </p:nvSpPr>
        <p:spPr bwMode="auto">
          <a:xfrm>
            <a:off x="8912225" y="1719263"/>
            <a:ext cx="679450" cy="679450"/>
          </a:xfrm>
          <a:prstGeom prst="ellipse">
            <a:avLst/>
          </a:prstGeom>
          <a:solidFill>
            <a:srgbClr val="FFFF66"/>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8134"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8135" name="Oval 7"/>
          <p:cNvSpPr>
            <a:spLocks noChangeArrowheads="1"/>
          </p:cNvSpPr>
          <p:nvPr/>
        </p:nvSpPr>
        <p:spPr bwMode="auto">
          <a:xfrm>
            <a:off x="89122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8136" name="AutoShape 8"/>
          <p:cNvCxnSpPr>
            <a:cxnSpLocks noChangeShapeType="1"/>
            <a:stCxn id="688131" idx="7"/>
            <a:endCxn id="688132"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8137" name="AutoShape 9"/>
          <p:cNvCxnSpPr>
            <a:cxnSpLocks noChangeShapeType="1"/>
            <a:stCxn id="688131" idx="5"/>
            <a:endCxn id="688134"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8138" name="AutoShape 10"/>
          <p:cNvCxnSpPr>
            <a:cxnSpLocks noChangeShapeType="1"/>
            <a:stCxn id="688132" idx="6"/>
            <a:endCxn id="688133" idx="2"/>
          </p:cNvCxnSpPr>
          <p:nvPr/>
        </p:nvCxnSpPr>
        <p:spPr bwMode="auto">
          <a:xfrm>
            <a:off x="7839075" y="2058988"/>
            <a:ext cx="1073150" cy="0"/>
          </a:xfrm>
          <a:prstGeom prst="straightConnector1">
            <a:avLst/>
          </a:prstGeom>
          <a:noFill/>
          <a:ln w="57150">
            <a:solidFill>
              <a:schemeClr val="accent2"/>
            </a:solidFill>
            <a:round/>
            <a:headEnd/>
            <a:tailEnd type="stealth" w="med" len="med"/>
          </a:ln>
          <a:effectLst/>
        </p:spPr>
      </p:cxnSp>
      <p:sp>
        <p:nvSpPr>
          <p:cNvPr id="688139"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0"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1"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2"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3"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4"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5"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8146"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8147" name="AutoShape 19"/>
          <p:cNvCxnSpPr>
            <a:cxnSpLocks noChangeShapeType="1"/>
            <a:stCxn id="688134" idx="6"/>
            <a:endCxn id="688135"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8148"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8149"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8150"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8151"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8152"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8153"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8154"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8155"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8156"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8157"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8158"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8159"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B</a:t>
            </a:r>
          </a:p>
        </p:txBody>
      </p:sp>
      <p:sp>
        <p:nvSpPr>
          <p:cNvPr id="688160"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8161"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8162"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E</a:t>
            </a:r>
          </a:p>
        </p:txBody>
      </p:sp>
      <p:sp>
        <p:nvSpPr>
          <p:cNvPr id="688163"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8164"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8165"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8166"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8167"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8168"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8169"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8170" name="Text Box 42"/>
          <p:cNvSpPr txBox="1">
            <a:spLocks noChangeArrowheads="1"/>
          </p:cNvSpPr>
          <p:nvPr/>
        </p:nvSpPr>
        <p:spPr bwMode="auto">
          <a:xfrm>
            <a:off x="6324601" y="5334000"/>
            <a:ext cx="2841625"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 E, B</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8171"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8172" name="Text Box 44"/>
          <p:cNvSpPr txBox="1">
            <a:spLocks noChangeArrowheads="1"/>
          </p:cNvSpPr>
          <p:nvPr/>
        </p:nvSpPr>
        <p:spPr bwMode="auto">
          <a:xfrm>
            <a:off x="7305675"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7</a:t>
            </a:r>
          </a:p>
        </p:txBody>
      </p:sp>
      <p:sp>
        <p:nvSpPr>
          <p:cNvPr id="688173"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8174" name="Text Box 46"/>
          <p:cNvSpPr txBox="1">
            <a:spLocks noChangeArrowheads="1"/>
          </p:cNvSpPr>
          <p:nvPr/>
        </p:nvSpPr>
        <p:spPr bwMode="auto">
          <a:xfrm>
            <a:off x="9056688"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5</a:t>
            </a:r>
          </a:p>
        </p:txBody>
      </p:sp>
      <p:sp>
        <p:nvSpPr>
          <p:cNvPr id="688175" name="Text Box 47"/>
          <p:cNvSpPr txBox="1">
            <a:spLocks noChangeArrowheads="1"/>
          </p:cNvSpPr>
          <p:nvPr/>
        </p:nvSpPr>
        <p:spPr bwMode="auto">
          <a:xfrm>
            <a:off x="9056688"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9</a:t>
            </a:r>
          </a:p>
        </p:txBody>
      </p:sp>
      <p:sp>
        <p:nvSpPr>
          <p:cNvPr id="688176"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8177"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8178" name="Text Box 50"/>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8179" name="Text Box 51"/>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8180" name="Text Box 52"/>
          <p:cNvSpPr txBox="1">
            <a:spLocks noChangeArrowheads="1"/>
          </p:cNvSpPr>
          <p:nvPr/>
        </p:nvSpPr>
        <p:spPr bwMode="auto">
          <a:xfrm>
            <a:off x="35020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8181" name="Text Box 53"/>
          <p:cNvSpPr txBox="1">
            <a:spLocks noChangeArrowheads="1"/>
          </p:cNvSpPr>
          <p:nvPr/>
        </p:nvSpPr>
        <p:spPr bwMode="auto">
          <a:xfrm>
            <a:off x="4638675" y="5146675"/>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8182" name="Text Box 54"/>
          <p:cNvSpPr txBox="1">
            <a:spLocks noChangeArrowheads="1"/>
          </p:cNvSpPr>
          <p:nvPr/>
        </p:nvSpPr>
        <p:spPr bwMode="auto">
          <a:xfrm>
            <a:off x="5330825" y="5146675"/>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5</a:t>
            </a:r>
          </a:p>
        </p:txBody>
      </p:sp>
      <p:sp>
        <p:nvSpPr>
          <p:cNvPr id="688183" name="Text Box 55"/>
          <p:cNvSpPr txBox="1">
            <a:spLocks noChangeArrowheads="1"/>
          </p:cNvSpPr>
          <p:nvPr/>
        </p:nvSpPr>
        <p:spPr bwMode="auto">
          <a:xfrm>
            <a:off x="3502025" y="5510213"/>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8184" name="Text Box 56"/>
          <p:cNvSpPr txBox="1">
            <a:spLocks noChangeArrowheads="1"/>
          </p:cNvSpPr>
          <p:nvPr/>
        </p:nvSpPr>
        <p:spPr bwMode="auto">
          <a:xfrm>
            <a:off x="4638675" y="5510213"/>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8185" name="Text Box 57"/>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a:solidFill>
                  <a:srgbClr val="CC0000"/>
                </a:solidFill>
                <a:latin typeface="Times New Roman" pitchFamily="18" charset="0"/>
                <a:ea typeface="Arial Unicode MS" pitchFamily="34" charset="-128"/>
                <a:cs typeface="Arial Unicode MS" pitchFamily="34" charset="-128"/>
              </a:rPr>
              <a:t>Relax all edges leaving </a:t>
            </a:r>
            <a:r>
              <a:rPr lang="en-US" sz="3200" b="1" i="1">
                <a:solidFill>
                  <a:srgbClr val="008A87"/>
                </a:solidFill>
                <a:latin typeface="Times New Roman" pitchFamily="18" charset="0"/>
                <a:ea typeface="Arial Unicode MS" pitchFamily="34" charset="-128"/>
                <a:cs typeface="Arial Unicode MS" pitchFamily="34" charset="-128"/>
              </a:rPr>
              <a:t>B</a:t>
            </a:r>
            <a:r>
              <a:rPr lang="en-US" sz="3200" b="1">
                <a:solidFill>
                  <a:srgbClr val="CC0000"/>
                </a:solidFill>
                <a:latin typeface="Times New Roman" pitchFamily="18" charset="0"/>
                <a:ea typeface="Arial Unicode MS" pitchFamily="34" charset="-128"/>
                <a:cs typeface="Arial Unicode MS" pitchFamily="34" charset="-128"/>
              </a:rPr>
              <a:t>:</a:t>
            </a:r>
          </a:p>
        </p:txBody>
      </p:sp>
      <p:sp>
        <p:nvSpPr>
          <p:cNvPr id="688186" name="Text Box 58"/>
          <p:cNvSpPr txBox="1">
            <a:spLocks noChangeArrowheads="1"/>
          </p:cNvSpPr>
          <p:nvPr/>
        </p:nvSpPr>
        <p:spPr bwMode="auto">
          <a:xfrm>
            <a:off x="4714875" y="5873750"/>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9</a:t>
            </a:r>
          </a:p>
        </p:txBody>
      </p:sp>
      <p:pic>
        <p:nvPicPr>
          <p:cNvPr id="2" name="Picture 1" descr="master_bluesidebar.eps">
            <a:extLst>
              <a:ext uri="{FF2B5EF4-FFF2-40B4-BE49-F238E27FC236}">
                <a16:creationId xmlns:a16="http://schemas.microsoft.com/office/drawing/2014/main" id="{79BC9AF3-9F29-19C5-E998-EBBBE39C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E0685643-C4BE-4800-FF5D-2C271A32CB94}"/>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en-US" b="1" dirty="0">
                <a:solidFill>
                  <a:prstClr val="black"/>
                </a:solidFill>
                <a:latin typeface="Arial" panose="020B0604020202020204" pitchFamily="34" charset="0"/>
                <a:cs typeface="Arial" panose="020B0604020202020204" pitchFamily="34" charset="0"/>
              </a:rPr>
              <a:t>Dijkstra Algorithm Walkthrough – 11 </a:t>
            </a:r>
            <a:endParaRPr lang="en-US" dirty="0"/>
          </a:p>
        </p:txBody>
      </p:sp>
      <p:sp>
        <p:nvSpPr>
          <p:cNvPr id="689155" name="Oval 3"/>
          <p:cNvSpPr>
            <a:spLocks noChangeArrowheads="1"/>
          </p:cNvSpPr>
          <p:nvPr/>
        </p:nvSpPr>
        <p:spPr bwMode="auto">
          <a:xfrm>
            <a:off x="5407025" y="272891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A</a:t>
            </a:r>
          </a:p>
        </p:txBody>
      </p:sp>
      <p:sp>
        <p:nvSpPr>
          <p:cNvPr id="689156" name="Oval 4"/>
          <p:cNvSpPr>
            <a:spLocks noChangeArrowheads="1"/>
          </p:cNvSpPr>
          <p:nvPr/>
        </p:nvSpPr>
        <p:spPr bwMode="auto">
          <a:xfrm>
            <a:off x="7159625" y="17192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B</a:t>
            </a:r>
          </a:p>
        </p:txBody>
      </p:sp>
      <p:sp>
        <p:nvSpPr>
          <p:cNvPr id="689157" name="Oval 5"/>
          <p:cNvSpPr>
            <a:spLocks noChangeArrowheads="1"/>
          </p:cNvSpPr>
          <p:nvPr/>
        </p:nvSpPr>
        <p:spPr bwMode="auto">
          <a:xfrm>
            <a:off x="8912225" y="17192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D</a:t>
            </a:r>
          </a:p>
        </p:txBody>
      </p:sp>
      <p:sp>
        <p:nvSpPr>
          <p:cNvPr id="689158" name="Oval 6"/>
          <p:cNvSpPr>
            <a:spLocks noChangeArrowheads="1"/>
          </p:cNvSpPr>
          <p:nvPr/>
        </p:nvSpPr>
        <p:spPr bwMode="auto">
          <a:xfrm>
            <a:off x="71596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C</a:t>
            </a:r>
          </a:p>
        </p:txBody>
      </p:sp>
      <p:sp>
        <p:nvSpPr>
          <p:cNvPr id="689159" name="Oval 7"/>
          <p:cNvSpPr>
            <a:spLocks noChangeArrowheads="1"/>
          </p:cNvSpPr>
          <p:nvPr/>
        </p:nvSpPr>
        <p:spPr bwMode="auto">
          <a:xfrm>
            <a:off x="8912225" y="3738563"/>
            <a:ext cx="679450" cy="679450"/>
          </a:xfrm>
          <a:prstGeom prst="ellipse">
            <a:avLst/>
          </a:prstGeom>
          <a:solidFill>
            <a:srgbClr val="FFCCCC"/>
          </a:solidFill>
          <a:ln w="9525">
            <a:solidFill>
              <a:schemeClr val="tx1"/>
            </a:solidFill>
            <a:round/>
            <a:headEnd/>
            <a:tailEnd/>
          </a:ln>
          <a:effectLst>
            <a:outerShdw dist="107763" dir="2700000" algn="ctr" rotWithShape="0">
              <a:srgbClr val="808080"/>
            </a:outerShdw>
          </a:effectLst>
        </p:spPr>
        <p:txBody>
          <a:bodyPr anchor="ct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E</a:t>
            </a:r>
          </a:p>
        </p:txBody>
      </p:sp>
      <p:cxnSp>
        <p:nvCxnSpPr>
          <p:cNvPr id="689160" name="AutoShape 8"/>
          <p:cNvCxnSpPr>
            <a:cxnSpLocks noChangeShapeType="1"/>
            <a:stCxn id="689155" idx="7"/>
            <a:endCxn id="689156" idx="2"/>
          </p:cNvCxnSpPr>
          <p:nvPr/>
        </p:nvCxnSpPr>
        <p:spPr bwMode="auto">
          <a:xfrm flipV="1">
            <a:off x="5986463" y="2058989"/>
            <a:ext cx="1173162" cy="769937"/>
          </a:xfrm>
          <a:prstGeom prst="straightConnector1">
            <a:avLst/>
          </a:prstGeom>
          <a:noFill/>
          <a:ln w="28575">
            <a:solidFill>
              <a:schemeClr val="tx1"/>
            </a:solidFill>
            <a:round/>
            <a:headEnd/>
            <a:tailEnd type="stealth" w="med" len="med"/>
          </a:ln>
          <a:effectLst/>
        </p:spPr>
      </p:cxnSp>
      <p:cxnSp>
        <p:nvCxnSpPr>
          <p:cNvPr id="689161" name="AutoShape 9"/>
          <p:cNvCxnSpPr>
            <a:cxnSpLocks noChangeShapeType="1"/>
            <a:stCxn id="689155" idx="5"/>
            <a:endCxn id="689158" idx="2"/>
          </p:cNvCxnSpPr>
          <p:nvPr/>
        </p:nvCxnSpPr>
        <p:spPr bwMode="auto">
          <a:xfrm>
            <a:off x="5986463" y="3308350"/>
            <a:ext cx="1173162" cy="769938"/>
          </a:xfrm>
          <a:prstGeom prst="straightConnector1">
            <a:avLst/>
          </a:prstGeom>
          <a:noFill/>
          <a:ln w="28575">
            <a:solidFill>
              <a:schemeClr val="tx1"/>
            </a:solidFill>
            <a:round/>
            <a:headEnd/>
            <a:tailEnd type="stealth" w="med" len="med"/>
          </a:ln>
          <a:effectLst/>
        </p:spPr>
      </p:cxnSp>
      <p:cxnSp>
        <p:nvCxnSpPr>
          <p:cNvPr id="689162" name="AutoShape 10"/>
          <p:cNvCxnSpPr>
            <a:cxnSpLocks noChangeShapeType="1"/>
            <a:stCxn id="689156" idx="6"/>
            <a:endCxn id="689157" idx="2"/>
          </p:cNvCxnSpPr>
          <p:nvPr/>
        </p:nvCxnSpPr>
        <p:spPr bwMode="auto">
          <a:xfrm>
            <a:off x="7839075" y="2058988"/>
            <a:ext cx="1073150" cy="0"/>
          </a:xfrm>
          <a:prstGeom prst="straightConnector1">
            <a:avLst/>
          </a:prstGeom>
          <a:noFill/>
          <a:ln w="57150">
            <a:solidFill>
              <a:schemeClr val="accent2"/>
            </a:solidFill>
            <a:round/>
            <a:headEnd/>
            <a:tailEnd type="stealth" w="med" len="med"/>
          </a:ln>
          <a:effectLst/>
        </p:spPr>
      </p:cxnSp>
      <p:sp>
        <p:nvSpPr>
          <p:cNvPr id="689163" name="Arc 11"/>
          <p:cNvSpPr>
            <a:spLocks/>
          </p:cNvSpPr>
          <p:nvPr/>
        </p:nvSpPr>
        <p:spPr bwMode="auto">
          <a:xfrm>
            <a:off x="77708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64" name="Arc 12"/>
          <p:cNvSpPr>
            <a:spLocks/>
          </p:cNvSpPr>
          <p:nvPr/>
        </p:nvSpPr>
        <p:spPr bwMode="auto">
          <a:xfrm flipV="1">
            <a:off x="77692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65" name="Arc 13"/>
          <p:cNvSpPr>
            <a:spLocks/>
          </p:cNvSpPr>
          <p:nvPr/>
        </p:nvSpPr>
        <p:spPr bwMode="auto">
          <a:xfrm flipH="1">
            <a:off x="70834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66" name="Arc 14"/>
          <p:cNvSpPr>
            <a:spLocks/>
          </p:cNvSpPr>
          <p:nvPr/>
        </p:nvSpPr>
        <p:spPr bwMode="auto">
          <a:xfrm flipH="1" flipV="1">
            <a:off x="7083425" y="32410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accent2"/>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67" name="Arc 15"/>
          <p:cNvSpPr>
            <a:spLocks/>
          </p:cNvSpPr>
          <p:nvPr/>
        </p:nvSpPr>
        <p:spPr bwMode="auto">
          <a:xfrm>
            <a:off x="9523413" y="2450456"/>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68" name="Arc 16"/>
          <p:cNvSpPr>
            <a:spLocks/>
          </p:cNvSpPr>
          <p:nvPr/>
        </p:nvSpPr>
        <p:spPr bwMode="auto">
          <a:xfrm flipV="1">
            <a:off x="95218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69" name="Arc 17"/>
          <p:cNvSpPr>
            <a:spLocks/>
          </p:cNvSpPr>
          <p:nvPr/>
        </p:nvSpPr>
        <p:spPr bwMode="auto">
          <a:xfrm flipH="1">
            <a:off x="8836025" y="2453631"/>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pPr eaLnBrk="1" hangingPunct="1"/>
            <a:endParaRPr lang="en-US" sz="2400">
              <a:solidFill>
                <a:srgbClr val="FF0000"/>
              </a:solidFill>
              <a:latin typeface="Times New Roman" pitchFamily="18" charset="0"/>
            </a:endParaRPr>
          </a:p>
        </p:txBody>
      </p:sp>
      <p:sp>
        <p:nvSpPr>
          <p:cNvPr id="689170" name="Arc 18"/>
          <p:cNvSpPr>
            <a:spLocks/>
          </p:cNvSpPr>
          <p:nvPr/>
        </p:nvSpPr>
        <p:spPr bwMode="auto">
          <a:xfrm flipH="1" flipV="1">
            <a:off x="8836025" y="3236268"/>
            <a:ext cx="152400"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stealth" w="med" len="med"/>
            <a:tailEnd/>
          </a:ln>
          <a:effectLst/>
        </p:spPr>
        <p:txBody>
          <a:bodyPr anchor="ctr">
            <a:spAutoFit/>
          </a:bodyPr>
          <a:lstStyle/>
          <a:p>
            <a:pPr eaLnBrk="1" hangingPunct="1"/>
            <a:endParaRPr lang="en-US" sz="2400">
              <a:solidFill>
                <a:srgbClr val="FF0000"/>
              </a:solidFill>
              <a:latin typeface="Times New Roman" pitchFamily="18" charset="0"/>
            </a:endParaRPr>
          </a:p>
        </p:txBody>
      </p:sp>
      <p:cxnSp>
        <p:nvCxnSpPr>
          <p:cNvPr id="689171" name="AutoShape 19"/>
          <p:cNvCxnSpPr>
            <a:cxnSpLocks noChangeShapeType="1"/>
            <a:stCxn id="689158" idx="6"/>
            <a:endCxn id="689159" idx="2"/>
          </p:cNvCxnSpPr>
          <p:nvPr/>
        </p:nvCxnSpPr>
        <p:spPr bwMode="auto">
          <a:xfrm>
            <a:off x="7839075" y="4078288"/>
            <a:ext cx="1073150" cy="0"/>
          </a:xfrm>
          <a:prstGeom prst="straightConnector1">
            <a:avLst/>
          </a:prstGeom>
          <a:noFill/>
          <a:ln w="28575">
            <a:solidFill>
              <a:schemeClr val="tx1"/>
            </a:solidFill>
            <a:round/>
            <a:headEnd/>
            <a:tailEnd type="stealth" w="med" len="med"/>
          </a:ln>
          <a:effectLst/>
        </p:spPr>
      </p:cxnSp>
      <p:sp>
        <p:nvSpPr>
          <p:cNvPr id="689172" name="Line 20"/>
          <p:cNvSpPr>
            <a:spLocks noChangeShapeType="1"/>
          </p:cNvSpPr>
          <p:nvPr/>
        </p:nvSpPr>
        <p:spPr bwMode="auto">
          <a:xfrm flipV="1">
            <a:off x="7845425" y="2163763"/>
            <a:ext cx="1066800" cy="1828800"/>
          </a:xfrm>
          <a:prstGeom prst="line">
            <a:avLst/>
          </a:prstGeom>
          <a:noFill/>
          <a:ln w="28575">
            <a:solidFill>
              <a:schemeClr val="tx1"/>
            </a:solidFill>
            <a:round/>
            <a:headEnd/>
            <a:tailEnd type="stealth" w="med" len="med"/>
          </a:ln>
          <a:effectLst/>
        </p:spPr>
        <p:txBody>
          <a:bodyPr>
            <a:spAutoFit/>
          </a:bodyPr>
          <a:lstStyle/>
          <a:p>
            <a:pPr eaLnBrk="1" hangingPunct="1"/>
            <a:endParaRPr lang="en-US" sz="2400">
              <a:solidFill>
                <a:srgbClr val="FF0000"/>
              </a:solidFill>
              <a:latin typeface="Times New Roman" pitchFamily="18" charset="0"/>
            </a:endParaRPr>
          </a:p>
        </p:txBody>
      </p:sp>
      <p:sp>
        <p:nvSpPr>
          <p:cNvPr id="689173" name="Text Box 21"/>
          <p:cNvSpPr txBox="1">
            <a:spLocks noChangeArrowheads="1"/>
          </p:cNvSpPr>
          <p:nvPr/>
        </p:nvSpPr>
        <p:spPr bwMode="auto">
          <a:xfrm>
            <a:off x="6016625" y="2049463"/>
            <a:ext cx="5397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10</a:t>
            </a:r>
          </a:p>
        </p:txBody>
      </p:sp>
      <p:sp>
        <p:nvSpPr>
          <p:cNvPr id="689174" name="Text Box 22"/>
          <p:cNvSpPr txBox="1">
            <a:spLocks noChangeArrowheads="1"/>
          </p:cNvSpPr>
          <p:nvPr/>
        </p:nvSpPr>
        <p:spPr bwMode="auto">
          <a:xfrm>
            <a:off x="6169025" y="35353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3</a:t>
            </a:r>
          </a:p>
        </p:txBody>
      </p:sp>
      <p:sp>
        <p:nvSpPr>
          <p:cNvPr id="689175" name="Text Box 23"/>
          <p:cNvSpPr txBox="1">
            <a:spLocks noChangeArrowheads="1"/>
          </p:cNvSpPr>
          <p:nvPr/>
        </p:nvSpPr>
        <p:spPr bwMode="auto">
          <a:xfrm>
            <a:off x="70834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1</a:t>
            </a:r>
          </a:p>
        </p:txBody>
      </p:sp>
      <p:sp>
        <p:nvSpPr>
          <p:cNvPr id="689176" name="Text Box 24"/>
          <p:cNvSpPr txBox="1">
            <a:spLocks noChangeArrowheads="1"/>
          </p:cNvSpPr>
          <p:nvPr/>
        </p:nvSpPr>
        <p:spPr bwMode="auto">
          <a:xfrm>
            <a:off x="75406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4</a:t>
            </a:r>
          </a:p>
        </p:txBody>
      </p:sp>
      <p:sp>
        <p:nvSpPr>
          <p:cNvPr id="689177" name="Text Box 25"/>
          <p:cNvSpPr txBox="1">
            <a:spLocks noChangeArrowheads="1"/>
          </p:cNvSpPr>
          <p:nvPr/>
        </p:nvSpPr>
        <p:spPr bwMode="auto">
          <a:xfrm>
            <a:off x="885507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7</a:t>
            </a:r>
          </a:p>
        </p:txBody>
      </p:sp>
      <p:sp>
        <p:nvSpPr>
          <p:cNvPr id="689178" name="Text Box 26"/>
          <p:cNvSpPr txBox="1">
            <a:spLocks noChangeArrowheads="1"/>
          </p:cNvSpPr>
          <p:nvPr/>
        </p:nvSpPr>
        <p:spPr bwMode="auto">
          <a:xfrm>
            <a:off x="9331325" y="281781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9</a:t>
            </a:r>
          </a:p>
        </p:txBody>
      </p:sp>
      <p:sp>
        <p:nvSpPr>
          <p:cNvPr id="689179" name="Text Box 27"/>
          <p:cNvSpPr txBox="1">
            <a:spLocks noChangeArrowheads="1"/>
          </p:cNvSpPr>
          <p:nvPr/>
        </p:nvSpPr>
        <p:spPr bwMode="auto">
          <a:xfrm>
            <a:off x="8093075" y="26209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8</a:t>
            </a:r>
          </a:p>
        </p:txBody>
      </p:sp>
      <p:sp>
        <p:nvSpPr>
          <p:cNvPr id="689180" name="Text Box 28"/>
          <p:cNvSpPr txBox="1">
            <a:spLocks noChangeArrowheads="1"/>
          </p:cNvSpPr>
          <p:nvPr/>
        </p:nvSpPr>
        <p:spPr bwMode="auto">
          <a:xfrm>
            <a:off x="8226425" y="1554163"/>
            <a:ext cx="361950" cy="519112"/>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9181" name="Text Box 29"/>
          <p:cNvSpPr txBox="1">
            <a:spLocks noChangeArrowheads="1"/>
          </p:cNvSpPr>
          <p:nvPr/>
        </p:nvSpPr>
        <p:spPr bwMode="auto">
          <a:xfrm>
            <a:off x="8226425" y="4006851"/>
            <a:ext cx="361950" cy="519113"/>
          </a:xfrm>
          <a:prstGeom prst="rect">
            <a:avLst/>
          </a:prstGeom>
          <a:noFill/>
          <a:ln w="28575">
            <a:noFill/>
            <a:miter lim="800000"/>
            <a:headEnd/>
            <a:tailEnd/>
          </a:ln>
          <a:effectLst/>
        </p:spPr>
        <p:txBody>
          <a:bodyPr wrap="none">
            <a:spAutoFit/>
          </a:bodyPr>
          <a:lstStyle/>
          <a:p>
            <a:pPr algn="ctr" eaLnBrk="1" hangingPunct="1"/>
            <a:r>
              <a:rPr lang="en-US" sz="2800">
                <a:solidFill>
                  <a:srgbClr val="008A87"/>
                </a:solidFill>
                <a:latin typeface="Times New Roman" pitchFamily="18" charset="0"/>
                <a:ea typeface="Arial Unicode MS" pitchFamily="34" charset="-128"/>
                <a:cs typeface="Arial Unicode MS" pitchFamily="34" charset="-128"/>
              </a:rPr>
              <a:t>2</a:t>
            </a:r>
          </a:p>
        </p:txBody>
      </p:sp>
      <p:sp>
        <p:nvSpPr>
          <p:cNvPr id="689182" name="Text Box 30"/>
          <p:cNvSpPr txBox="1">
            <a:spLocks noChangeArrowheads="1"/>
          </p:cNvSpPr>
          <p:nvPr/>
        </p:nvSpPr>
        <p:spPr bwMode="auto">
          <a:xfrm>
            <a:off x="283845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A</a:t>
            </a:r>
          </a:p>
        </p:txBody>
      </p:sp>
      <p:sp>
        <p:nvSpPr>
          <p:cNvPr id="689183" name="Text Box 31"/>
          <p:cNvSpPr txBox="1">
            <a:spLocks noChangeArrowheads="1"/>
          </p:cNvSpPr>
          <p:nvPr/>
        </p:nvSpPr>
        <p:spPr bwMode="auto">
          <a:xfrm>
            <a:off x="34544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B</a:t>
            </a:r>
          </a:p>
        </p:txBody>
      </p:sp>
      <p:sp>
        <p:nvSpPr>
          <p:cNvPr id="689184" name="Text Box 32"/>
          <p:cNvSpPr txBox="1">
            <a:spLocks noChangeArrowheads="1"/>
          </p:cNvSpPr>
          <p:nvPr/>
        </p:nvSpPr>
        <p:spPr bwMode="auto">
          <a:xfrm>
            <a:off x="4046538" y="3810000"/>
            <a:ext cx="455612"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C</a:t>
            </a:r>
          </a:p>
        </p:txBody>
      </p:sp>
      <p:sp>
        <p:nvSpPr>
          <p:cNvPr id="689185" name="Text Box 33"/>
          <p:cNvSpPr txBox="1">
            <a:spLocks noChangeArrowheads="1"/>
          </p:cNvSpPr>
          <p:nvPr/>
        </p:nvSpPr>
        <p:spPr bwMode="auto">
          <a:xfrm>
            <a:off x="4645025" y="3810000"/>
            <a:ext cx="477838"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D</a:t>
            </a:r>
          </a:p>
        </p:txBody>
      </p:sp>
      <p:sp>
        <p:nvSpPr>
          <p:cNvPr id="689186" name="Text Box 34"/>
          <p:cNvSpPr txBox="1">
            <a:spLocks noChangeArrowheads="1"/>
          </p:cNvSpPr>
          <p:nvPr/>
        </p:nvSpPr>
        <p:spPr bwMode="auto">
          <a:xfrm>
            <a:off x="5283200" y="3810000"/>
            <a:ext cx="431800" cy="579438"/>
          </a:xfrm>
          <a:prstGeom prst="rect">
            <a:avLst/>
          </a:prstGeom>
          <a:noFill/>
          <a:ln w="28575">
            <a:noFill/>
            <a:miter lim="800000"/>
            <a:headEnd/>
            <a:tailEnd/>
          </a:ln>
          <a:effectLst/>
        </p:spPr>
        <p:txBody>
          <a:bodyPr wrap="none">
            <a:spAutoFit/>
          </a:bodyPr>
          <a:lstStyle/>
          <a:p>
            <a:pPr algn="ctr" eaLnBrk="1" hangingPunct="1"/>
            <a:r>
              <a:rPr lang="en-US" sz="3200" i="1">
                <a:solidFill>
                  <a:srgbClr val="CCCCFF"/>
                </a:solidFill>
                <a:latin typeface="Times New Roman" pitchFamily="18" charset="0"/>
                <a:ea typeface="Arial Unicode MS" pitchFamily="34" charset="-128"/>
                <a:cs typeface="Arial Unicode MS" pitchFamily="34" charset="-128"/>
              </a:rPr>
              <a:t>E</a:t>
            </a:r>
          </a:p>
        </p:txBody>
      </p:sp>
      <p:sp>
        <p:nvSpPr>
          <p:cNvPr id="689187" name="Text Box 35"/>
          <p:cNvSpPr txBox="1">
            <a:spLocks noChangeArrowheads="1"/>
          </p:cNvSpPr>
          <p:nvPr/>
        </p:nvSpPr>
        <p:spPr bwMode="auto">
          <a:xfrm>
            <a:off x="2139951" y="3810000"/>
            <a:ext cx="612775" cy="579438"/>
          </a:xfrm>
          <a:prstGeom prst="rect">
            <a:avLst/>
          </a:prstGeom>
          <a:noFill/>
          <a:ln w="28575">
            <a:noFill/>
            <a:miter lim="800000"/>
            <a:headEnd/>
            <a:tailEnd/>
          </a:ln>
          <a:effectLst/>
        </p:spPr>
        <p:txBody>
          <a:bodyPr wrap="none">
            <a:spAutoFit/>
          </a:bodyPr>
          <a:lstStyle/>
          <a:p>
            <a:pPr algn="ctr" eaLnBrk="1" hangingPunct="1"/>
            <a:r>
              <a:rPr lang="en-US" sz="3200" i="1">
                <a:solidFill>
                  <a:srgbClr val="008A87"/>
                </a:solidFill>
                <a:latin typeface="Times New Roman" pitchFamily="18" charset="0"/>
                <a:ea typeface="Arial Unicode MS" pitchFamily="34" charset="-128"/>
                <a:cs typeface="Arial Unicode MS" pitchFamily="34" charset="-128"/>
              </a:rPr>
              <a:t>Q:</a:t>
            </a:r>
          </a:p>
        </p:txBody>
      </p:sp>
      <p:sp>
        <p:nvSpPr>
          <p:cNvPr id="689188" name="Text Box 36"/>
          <p:cNvSpPr txBox="1">
            <a:spLocks noChangeArrowheads="1"/>
          </p:cNvSpPr>
          <p:nvPr/>
        </p:nvSpPr>
        <p:spPr bwMode="auto">
          <a:xfrm>
            <a:off x="2886075" y="441960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0</a:t>
            </a:r>
          </a:p>
        </p:txBody>
      </p:sp>
      <p:sp>
        <p:nvSpPr>
          <p:cNvPr id="689189" name="Text Box 37"/>
          <p:cNvSpPr txBox="1">
            <a:spLocks noChangeArrowheads="1"/>
          </p:cNvSpPr>
          <p:nvPr/>
        </p:nvSpPr>
        <p:spPr bwMode="auto">
          <a:xfrm>
            <a:off x="34702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9190" name="Text Box 38"/>
          <p:cNvSpPr txBox="1">
            <a:spLocks noChangeArrowheads="1"/>
          </p:cNvSpPr>
          <p:nvPr/>
        </p:nvSpPr>
        <p:spPr bwMode="auto">
          <a:xfrm>
            <a:off x="4075114" y="4413250"/>
            <a:ext cx="401637"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9191" name="Text Box 39"/>
          <p:cNvSpPr txBox="1">
            <a:spLocks noChangeArrowheads="1"/>
          </p:cNvSpPr>
          <p:nvPr/>
        </p:nvSpPr>
        <p:spPr bwMode="auto">
          <a:xfrm>
            <a:off x="468312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9192" name="Text Box 40"/>
          <p:cNvSpPr txBox="1">
            <a:spLocks noChangeArrowheads="1"/>
          </p:cNvSpPr>
          <p:nvPr/>
        </p:nvSpPr>
        <p:spPr bwMode="auto">
          <a:xfrm>
            <a:off x="5299075" y="4413250"/>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9193" name="Line 41"/>
          <p:cNvSpPr>
            <a:spLocks noChangeShapeType="1"/>
          </p:cNvSpPr>
          <p:nvPr/>
        </p:nvSpPr>
        <p:spPr bwMode="auto">
          <a:xfrm>
            <a:off x="2816225" y="4419600"/>
            <a:ext cx="2895600" cy="0"/>
          </a:xfrm>
          <a:prstGeom prst="line">
            <a:avLst/>
          </a:prstGeom>
          <a:noFill/>
          <a:ln w="38100" cmpd="dbl">
            <a:solidFill>
              <a:schemeClr val="accent2"/>
            </a:solidFill>
            <a:round/>
            <a:headEnd/>
            <a:tailEnd/>
          </a:ln>
          <a:effectLst/>
        </p:spPr>
        <p:txBody>
          <a:bodyPr>
            <a:spAutoFit/>
          </a:bodyPr>
          <a:lstStyle/>
          <a:p>
            <a:pPr eaLnBrk="1" hangingPunct="1"/>
            <a:endParaRPr lang="en-US" sz="2400">
              <a:solidFill>
                <a:srgbClr val="FF0000"/>
              </a:solidFill>
              <a:latin typeface="Times New Roman" pitchFamily="18" charset="0"/>
            </a:endParaRPr>
          </a:p>
        </p:txBody>
      </p:sp>
      <p:sp>
        <p:nvSpPr>
          <p:cNvPr id="689194" name="Text Box 42"/>
          <p:cNvSpPr txBox="1">
            <a:spLocks noChangeArrowheads="1"/>
          </p:cNvSpPr>
          <p:nvPr/>
        </p:nvSpPr>
        <p:spPr bwMode="auto">
          <a:xfrm>
            <a:off x="6324601" y="5334000"/>
            <a:ext cx="3338513" cy="579438"/>
          </a:xfrm>
          <a:prstGeom prst="rect">
            <a:avLst/>
          </a:prstGeom>
          <a:noFill/>
          <a:ln w="28575">
            <a:noFill/>
            <a:miter lim="800000"/>
            <a:headEnd/>
            <a:tailEnd/>
          </a:ln>
          <a:effectLst/>
        </p:spPr>
        <p:txBody>
          <a:bodyPr wrap="none">
            <a:spAutoFit/>
          </a:bodyPr>
          <a:lstStyle/>
          <a:p>
            <a:pPr eaLnBrk="1" hangingPunct="1"/>
            <a:r>
              <a:rPr lang="en-US" sz="3200" i="1">
                <a:solidFill>
                  <a:srgbClr val="008A87"/>
                </a:solidFill>
                <a:latin typeface="Times New Roman" pitchFamily="18" charset="0"/>
                <a:ea typeface="Arial Unicode MS" pitchFamily="34" charset="-128"/>
                <a:cs typeface="Arial Unicode MS" pitchFamily="34" charset="-128"/>
              </a:rPr>
              <a:t>S: </a:t>
            </a:r>
            <a:r>
              <a:rPr lang="en-US" sz="3200">
                <a:solidFill>
                  <a:srgbClr val="008A87"/>
                </a:solidFill>
                <a:latin typeface="Times New Roman" pitchFamily="18" charset="0"/>
                <a:ea typeface="Arial Unicode MS" pitchFamily="34" charset="-128"/>
                <a:cs typeface="Arial Unicode MS" pitchFamily="34" charset="-128"/>
              </a:rPr>
              <a:t>{ </a:t>
            </a:r>
            <a:r>
              <a:rPr lang="en-US" sz="3200" i="1">
                <a:solidFill>
                  <a:srgbClr val="008A87"/>
                </a:solidFill>
                <a:latin typeface="Times New Roman" pitchFamily="18" charset="0"/>
                <a:ea typeface="Arial Unicode MS" pitchFamily="34" charset="-128"/>
                <a:cs typeface="Arial Unicode MS" pitchFamily="34" charset="-128"/>
              </a:rPr>
              <a:t>A, C, E, B, D</a:t>
            </a:r>
            <a:r>
              <a:rPr lang="en-US" sz="3200">
                <a:solidFill>
                  <a:srgbClr val="008A87"/>
                </a:solidFill>
                <a:latin typeface="Times New Roman" pitchFamily="18" charset="0"/>
                <a:ea typeface="Arial Unicode MS" pitchFamily="34" charset="-128"/>
                <a:cs typeface="Arial Unicode MS" pitchFamily="34" charset="-128"/>
              </a:rPr>
              <a:t> }</a:t>
            </a:r>
          </a:p>
        </p:txBody>
      </p:sp>
      <p:sp>
        <p:nvSpPr>
          <p:cNvPr id="689195" name="Text Box 43"/>
          <p:cNvSpPr txBox="1">
            <a:spLocks noChangeArrowheads="1"/>
          </p:cNvSpPr>
          <p:nvPr/>
        </p:nvSpPr>
        <p:spPr bwMode="auto">
          <a:xfrm>
            <a:off x="4953000" y="2792414"/>
            <a:ext cx="387350" cy="579437"/>
          </a:xfrm>
          <a:prstGeom prst="rect">
            <a:avLst/>
          </a:prstGeom>
          <a:noFill/>
          <a:ln w="28575">
            <a:noFill/>
            <a:miter lim="800000"/>
            <a:headEnd/>
            <a:tailEnd/>
          </a:ln>
          <a:effectLst/>
        </p:spPr>
        <p:txBody>
          <a:bodyPr wrap="none">
            <a:spAutoFit/>
          </a:bodyPr>
          <a:lstStyle/>
          <a:p>
            <a:pPr eaLnBrk="1" hangingPunct="1"/>
            <a:r>
              <a:rPr lang="en-US" sz="3200">
                <a:solidFill>
                  <a:srgbClr val="CC0000"/>
                </a:solidFill>
                <a:latin typeface="Times New Roman" pitchFamily="18" charset="0"/>
                <a:ea typeface="Arial Unicode MS" pitchFamily="34" charset="-128"/>
                <a:cs typeface="Arial Unicode MS" pitchFamily="34" charset="-128"/>
              </a:rPr>
              <a:t>0</a:t>
            </a:r>
          </a:p>
        </p:txBody>
      </p:sp>
      <p:sp>
        <p:nvSpPr>
          <p:cNvPr id="689196" name="Text Box 44"/>
          <p:cNvSpPr txBox="1">
            <a:spLocks noChangeArrowheads="1"/>
          </p:cNvSpPr>
          <p:nvPr/>
        </p:nvSpPr>
        <p:spPr bwMode="auto">
          <a:xfrm>
            <a:off x="7305675" y="1198564"/>
            <a:ext cx="387350" cy="579437"/>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7</a:t>
            </a:r>
          </a:p>
        </p:txBody>
      </p:sp>
      <p:sp>
        <p:nvSpPr>
          <p:cNvPr id="689197" name="Text Box 45"/>
          <p:cNvSpPr txBox="1">
            <a:spLocks noChangeArrowheads="1"/>
          </p:cNvSpPr>
          <p:nvPr/>
        </p:nvSpPr>
        <p:spPr bwMode="auto">
          <a:xfrm>
            <a:off x="7305675"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3</a:t>
            </a:r>
          </a:p>
        </p:txBody>
      </p:sp>
      <p:sp>
        <p:nvSpPr>
          <p:cNvPr id="689198" name="Text Box 46"/>
          <p:cNvSpPr txBox="1">
            <a:spLocks noChangeArrowheads="1"/>
          </p:cNvSpPr>
          <p:nvPr/>
        </p:nvSpPr>
        <p:spPr bwMode="auto">
          <a:xfrm>
            <a:off x="9056688" y="4457700"/>
            <a:ext cx="387350" cy="579438"/>
          </a:xfrm>
          <a:prstGeom prst="rect">
            <a:avLst/>
          </a:prstGeom>
          <a:noFill/>
          <a:ln w="28575">
            <a:noFill/>
            <a:miter lim="800000"/>
            <a:headEnd/>
            <a:tailEnd/>
          </a:ln>
          <a:effectLst/>
        </p:spPr>
        <p:txBody>
          <a:bodyPr wrap="none">
            <a:spAutoFit/>
          </a:bodyPr>
          <a:lstStyle/>
          <a:p>
            <a:pPr algn="ctr" eaLnBrk="1" hangingPunct="1"/>
            <a:r>
              <a:rPr lang="en-US" sz="3200">
                <a:solidFill>
                  <a:srgbClr val="CC0000"/>
                </a:solidFill>
                <a:latin typeface="Times New Roman" pitchFamily="18" charset="0"/>
                <a:ea typeface="Arial Unicode MS" pitchFamily="34" charset="-128"/>
                <a:cs typeface="Arial Unicode MS" pitchFamily="34" charset="-128"/>
              </a:rPr>
              <a:t>5</a:t>
            </a:r>
          </a:p>
        </p:txBody>
      </p:sp>
      <p:sp>
        <p:nvSpPr>
          <p:cNvPr id="689199" name="Text Box 47"/>
          <p:cNvSpPr txBox="1">
            <a:spLocks noChangeArrowheads="1"/>
          </p:cNvSpPr>
          <p:nvPr/>
        </p:nvSpPr>
        <p:spPr bwMode="auto">
          <a:xfrm>
            <a:off x="9056688" y="1198564"/>
            <a:ext cx="387350" cy="579437"/>
          </a:xfrm>
          <a:prstGeom prst="rect">
            <a:avLst/>
          </a:prstGeom>
          <a:noFill/>
          <a:ln w="28575">
            <a:noFill/>
            <a:miter lim="800000"/>
            <a:headEnd/>
            <a:tailEnd/>
          </a:ln>
          <a:effectLst/>
        </p:spPr>
        <p:txBody>
          <a:bodyPr wrap="none">
            <a:spAutoFit/>
          </a:bodyPr>
          <a:lstStyle/>
          <a:p>
            <a:pPr algn="ctr" eaLnBrk="1" hangingPunct="1"/>
            <a:r>
              <a:rPr lang="en-US" sz="3200" dirty="0">
                <a:solidFill>
                  <a:srgbClr val="CC0000"/>
                </a:solidFill>
                <a:latin typeface="Times New Roman" pitchFamily="18" charset="0"/>
                <a:ea typeface="Arial Unicode MS" pitchFamily="34" charset="-128"/>
                <a:cs typeface="Arial Unicode MS" pitchFamily="34" charset="-128"/>
              </a:rPr>
              <a:t>9</a:t>
            </a:r>
          </a:p>
        </p:txBody>
      </p:sp>
      <p:sp>
        <p:nvSpPr>
          <p:cNvPr id="689200" name="Text Box 48"/>
          <p:cNvSpPr txBox="1">
            <a:spLocks noChangeArrowheads="1"/>
          </p:cNvSpPr>
          <p:nvPr/>
        </p:nvSpPr>
        <p:spPr bwMode="auto">
          <a:xfrm>
            <a:off x="3425825" y="4783138"/>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10</a:t>
            </a:r>
          </a:p>
        </p:txBody>
      </p:sp>
      <p:sp>
        <p:nvSpPr>
          <p:cNvPr id="689201" name="Text Box 49"/>
          <p:cNvSpPr txBox="1">
            <a:spLocks noChangeArrowheads="1"/>
          </p:cNvSpPr>
          <p:nvPr/>
        </p:nvSpPr>
        <p:spPr bwMode="auto">
          <a:xfrm>
            <a:off x="4106863" y="4776788"/>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3</a:t>
            </a:r>
            <a:endParaRPr lang="en-US" sz="2400">
              <a:solidFill>
                <a:srgbClr val="008A87"/>
              </a:solidFill>
              <a:latin typeface="Times New Roman" pitchFamily="18" charset="0"/>
              <a:ea typeface="Arial Unicode MS" pitchFamily="34" charset="-128"/>
              <a:cs typeface="Arial Unicode MS" pitchFamily="34" charset="-128"/>
            </a:endParaRPr>
          </a:p>
        </p:txBody>
      </p:sp>
      <p:sp>
        <p:nvSpPr>
          <p:cNvPr id="689202" name="Text Box 50"/>
          <p:cNvSpPr txBox="1">
            <a:spLocks noChangeArrowheads="1"/>
          </p:cNvSpPr>
          <p:nvPr/>
        </p:nvSpPr>
        <p:spPr bwMode="auto">
          <a:xfrm>
            <a:off x="468312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9203" name="Text Box 51"/>
          <p:cNvSpPr txBox="1">
            <a:spLocks noChangeArrowheads="1"/>
          </p:cNvSpPr>
          <p:nvPr/>
        </p:nvSpPr>
        <p:spPr bwMode="auto">
          <a:xfrm>
            <a:off x="5299075" y="4776788"/>
            <a:ext cx="401638"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Symbol" pitchFamily="18" charset="2"/>
                <a:ea typeface="Arial Unicode MS" pitchFamily="34" charset="-128"/>
                <a:cs typeface="Arial Unicode MS" pitchFamily="34" charset="-128"/>
              </a:rPr>
              <a:t>¥</a:t>
            </a:r>
          </a:p>
        </p:txBody>
      </p:sp>
      <p:sp>
        <p:nvSpPr>
          <p:cNvPr id="689204" name="Text Box 52"/>
          <p:cNvSpPr txBox="1">
            <a:spLocks noChangeArrowheads="1"/>
          </p:cNvSpPr>
          <p:nvPr/>
        </p:nvSpPr>
        <p:spPr bwMode="auto">
          <a:xfrm>
            <a:off x="3502025" y="5146675"/>
            <a:ext cx="3365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9205" name="Text Box 53"/>
          <p:cNvSpPr txBox="1">
            <a:spLocks noChangeArrowheads="1"/>
          </p:cNvSpPr>
          <p:nvPr/>
        </p:nvSpPr>
        <p:spPr bwMode="auto">
          <a:xfrm>
            <a:off x="4638675" y="5146675"/>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9206" name="Text Box 54"/>
          <p:cNvSpPr txBox="1">
            <a:spLocks noChangeArrowheads="1"/>
          </p:cNvSpPr>
          <p:nvPr/>
        </p:nvSpPr>
        <p:spPr bwMode="auto">
          <a:xfrm>
            <a:off x="5330825" y="5146675"/>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5</a:t>
            </a:r>
          </a:p>
        </p:txBody>
      </p:sp>
      <p:sp>
        <p:nvSpPr>
          <p:cNvPr id="689207" name="Text Box 55"/>
          <p:cNvSpPr txBox="1">
            <a:spLocks noChangeArrowheads="1"/>
          </p:cNvSpPr>
          <p:nvPr/>
        </p:nvSpPr>
        <p:spPr bwMode="auto">
          <a:xfrm>
            <a:off x="3502025" y="5510213"/>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7</a:t>
            </a:r>
          </a:p>
        </p:txBody>
      </p:sp>
      <p:sp>
        <p:nvSpPr>
          <p:cNvPr id="689208" name="Text Box 56"/>
          <p:cNvSpPr txBox="1">
            <a:spLocks noChangeArrowheads="1"/>
          </p:cNvSpPr>
          <p:nvPr/>
        </p:nvSpPr>
        <p:spPr bwMode="auto">
          <a:xfrm>
            <a:off x="4638675" y="5510213"/>
            <a:ext cx="488950" cy="457200"/>
          </a:xfrm>
          <a:prstGeom prst="rect">
            <a:avLst/>
          </a:prstGeom>
          <a:no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11</a:t>
            </a:r>
          </a:p>
        </p:txBody>
      </p:sp>
      <p:sp>
        <p:nvSpPr>
          <p:cNvPr id="689209" name="Text Box 57"/>
          <p:cNvSpPr txBox="1">
            <a:spLocks noChangeArrowheads="1"/>
          </p:cNvSpPr>
          <p:nvPr/>
        </p:nvSpPr>
        <p:spPr bwMode="auto">
          <a:xfrm>
            <a:off x="4714875" y="5873750"/>
            <a:ext cx="336550" cy="457200"/>
          </a:xfrm>
          <a:prstGeom prst="rect">
            <a:avLst/>
          </a:prstGeom>
          <a:solidFill>
            <a:srgbClr val="FFCCCC"/>
          </a:solidFill>
          <a:ln w="28575">
            <a:noFill/>
            <a:miter lim="800000"/>
            <a:headEnd/>
            <a:tailEnd/>
          </a:ln>
          <a:effectLst/>
        </p:spPr>
        <p:txBody>
          <a:bodyPr wrap="none">
            <a:spAutoFit/>
          </a:bodyPr>
          <a:lstStyle/>
          <a:p>
            <a:pPr algn="ctr" eaLnBrk="1" hangingPunct="1"/>
            <a:r>
              <a:rPr lang="en-US" sz="2400">
                <a:solidFill>
                  <a:srgbClr val="008A87"/>
                </a:solidFill>
                <a:latin typeface="Times New Roman" pitchFamily="18" charset="0"/>
                <a:ea typeface="Arial Unicode MS" pitchFamily="34" charset="-128"/>
                <a:cs typeface="Arial Unicode MS" pitchFamily="34" charset="-128"/>
              </a:rPr>
              <a:t>9</a:t>
            </a:r>
          </a:p>
        </p:txBody>
      </p:sp>
      <p:sp>
        <p:nvSpPr>
          <p:cNvPr id="689210" name="Text Box 58"/>
          <p:cNvSpPr txBox="1">
            <a:spLocks noChangeArrowheads="1"/>
          </p:cNvSpPr>
          <p:nvPr/>
        </p:nvSpPr>
        <p:spPr bwMode="auto">
          <a:xfrm>
            <a:off x="1905000" y="1447801"/>
            <a:ext cx="4876800" cy="535531"/>
          </a:xfrm>
          <a:prstGeom prst="rect">
            <a:avLst/>
          </a:prstGeom>
          <a:noFill/>
          <a:ln w="28575">
            <a:noFill/>
            <a:miter lim="800000"/>
            <a:headEnd/>
            <a:tailEnd/>
          </a:ln>
          <a:effectLst/>
        </p:spPr>
        <p:txBody>
          <a:bodyPr>
            <a:spAutoFit/>
          </a:bodyPr>
          <a:lstStyle/>
          <a:p>
            <a:pPr eaLnBrk="1" hangingPunct="1">
              <a:lnSpc>
                <a:spcPct val="90000"/>
              </a:lnSpc>
            </a:pPr>
            <a:r>
              <a:rPr lang="en-US" sz="3200" b="1" i="1">
                <a:solidFill>
                  <a:srgbClr val="008A87"/>
                </a:solidFill>
                <a:latin typeface="Times New Roman" pitchFamily="18" charset="0"/>
                <a:ea typeface="Arial Unicode MS" pitchFamily="34" charset="-128"/>
                <a:cs typeface="Arial Unicode MS" pitchFamily="34" charset="-128"/>
              </a:rPr>
              <a:t>“D”</a:t>
            </a:r>
            <a:r>
              <a:rPr lang="en-US" sz="3200" b="1">
                <a:solidFill>
                  <a:srgbClr val="CC0000"/>
                </a:solidFill>
                <a:latin typeface="Times New Roman" pitchFamily="18" charset="0"/>
                <a:ea typeface="Arial Unicode MS" pitchFamily="34" charset="-128"/>
                <a:cs typeface="Arial Unicode MS" pitchFamily="34" charset="-128"/>
              </a:rPr>
              <a:t> </a:t>
            </a:r>
            <a:r>
              <a:rPr lang="en-US" sz="3200" b="1">
                <a:solidFill>
                  <a:srgbClr val="008A87"/>
                </a:solidFill>
                <a:latin typeface="Times New Roman" pitchFamily="18" charset="0"/>
                <a:ea typeface="Arial Unicode MS" pitchFamily="34" charset="-128"/>
                <a:cs typeface="Arial Unicode MS" pitchFamily="34" charset="-128"/>
                <a:sym typeface="Symbol" pitchFamily="18" charset="2"/>
              </a:rPr>
              <a:t></a:t>
            </a:r>
            <a:r>
              <a:rPr lang="en-US" sz="3200" b="1">
                <a:solidFill>
                  <a:srgbClr val="CC0000"/>
                </a:solidFill>
                <a:latin typeface="Times New Roman" pitchFamily="18" charset="0"/>
                <a:ea typeface="Arial Unicode MS" pitchFamily="34" charset="-128"/>
                <a:cs typeface="Arial Unicode MS" pitchFamily="34" charset="-128"/>
                <a:sym typeface="Symbol" pitchFamily="18" charset="2"/>
              </a:rPr>
              <a:t> </a:t>
            </a:r>
            <a:r>
              <a:rPr lang="en-US" sz="3200" b="1">
                <a:solidFill>
                  <a:srgbClr val="CC0000"/>
                </a:solidFill>
                <a:latin typeface="Times New Roman" pitchFamily="18" charset="0"/>
                <a:ea typeface="Arial Unicode MS" pitchFamily="34" charset="-128"/>
                <a:cs typeface="Arial Unicode MS" pitchFamily="34" charset="-128"/>
              </a:rPr>
              <a:t>E</a:t>
            </a:r>
            <a:r>
              <a:rPr lang="en-US" sz="2400" b="1">
                <a:solidFill>
                  <a:srgbClr val="CC0000"/>
                </a:solidFill>
                <a:latin typeface="Times New Roman" pitchFamily="18" charset="0"/>
                <a:ea typeface="Arial Unicode MS" pitchFamily="34" charset="-128"/>
                <a:cs typeface="Arial Unicode MS" pitchFamily="34" charset="-128"/>
              </a:rPr>
              <a:t>XTRACT</a:t>
            </a:r>
            <a:r>
              <a:rPr lang="en-US" sz="3200" b="1">
                <a:solidFill>
                  <a:srgbClr val="CC0000"/>
                </a:solidFill>
                <a:latin typeface="Times New Roman" pitchFamily="18" charset="0"/>
                <a:ea typeface="Arial Unicode MS" pitchFamily="34" charset="-128"/>
                <a:cs typeface="Arial Unicode MS" pitchFamily="34" charset="-128"/>
              </a:rPr>
              <a:t>-M</a:t>
            </a:r>
            <a:r>
              <a:rPr lang="en-US" sz="2400" b="1">
                <a:solidFill>
                  <a:srgbClr val="CC0000"/>
                </a:solidFill>
                <a:latin typeface="Times New Roman" pitchFamily="18" charset="0"/>
                <a:ea typeface="Arial Unicode MS" pitchFamily="34" charset="-128"/>
                <a:cs typeface="Arial Unicode MS" pitchFamily="34" charset="-128"/>
              </a:rPr>
              <a:t>IN</a:t>
            </a:r>
            <a:r>
              <a:rPr lang="en-US" sz="3200" b="1">
                <a:solidFill>
                  <a:srgbClr val="008A87"/>
                </a:solidFill>
                <a:latin typeface="Times New Roman" pitchFamily="18" charset="0"/>
                <a:ea typeface="Arial Unicode MS" pitchFamily="34" charset="-128"/>
                <a:cs typeface="Arial Unicode MS" pitchFamily="34" charset="-128"/>
              </a:rPr>
              <a:t>(</a:t>
            </a:r>
            <a:r>
              <a:rPr lang="en-US" sz="3200" b="1" i="1">
                <a:solidFill>
                  <a:srgbClr val="008A87"/>
                </a:solidFill>
                <a:latin typeface="Times New Roman" pitchFamily="18" charset="0"/>
                <a:ea typeface="Arial Unicode MS" pitchFamily="34" charset="-128"/>
                <a:cs typeface="Arial Unicode MS" pitchFamily="34" charset="-128"/>
              </a:rPr>
              <a:t>Q</a:t>
            </a:r>
            <a:r>
              <a:rPr lang="en-US" sz="3200" b="1">
                <a:solidFill>
                  <a:srgbClr val="008A87"/>
                </a:solidFill>
                <a:latin typeface="Times New Roman" pitchFamily="18" charset="0"/>
                <a:ea typeface="Arial Unicode MS" pitchFamily="34" charset="-128"/>
                <a:cs typeface="Arial Unicode MS" pitchFamily="34" charset="-128"/>
              </a:rPr>
              <a:t>)</a:t>
            </a:r>
            <a:r>
              <a:rPr lang="en-US" sz="3200" b="1">
                <a:solidFill>
                  <a:srgbClr val="CC0000"/>
                </a:solidFill>
                <a:latin typeface="Times New Roman" pitchFamily="18" charset="0"/>
                <a:ea typeface="Arial Unicode MS" pitchFamily="34" charset="-128"/>
                <a:cs typeface="Arial Unicode MS" pitchFamily="34" charset="-128"/>
              </a:rPr>
              <a:t>:</a:t>
            </a:r>
          </a:p>
        </p:txBody>
      </p:sp>
      <p:pic>
        <p:nvPicPr>
          <p:cNvPr id="2" name="Picture 1" descr="master_bluesidebar.eps">
            <a:extLst>
              <a:ext uri="{FF2B5EF4-FFF2-40B4-BE49-F238E27FC236}">
                <a16:creationId xmlns:a16="http://schemas.microsoft.com/office/drawing/2014/main" id="{32901B40-9337-5AEC-F71A-55CE5242B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3" name="直線接點 7">
            <a:extLst>
              <a:ext uri="{FF2B5EF4-FFF2-40B4-BE49-F238E27FC236}">
                <a16:creationId xmlns:a16="http://schemas.microsoft.com/office/drawing/2014/main" id="{80D3BF9E-2830-A838-3700-39EC311009C8}"/>
              </a:ext>
            </a:extLst>
          </p:cNvPr>
          <p:cNvCxnSpPr>
            <a:cxnSpLocks/>
          </p:cNvCxnSpPr>
          <p:nvPr/>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EC31-634F-6750-A137-DA487C12EF43}"/>
              </a:ext>
            </a:extLst>
          </p:cNvPr>
          <p:cNvSpPr>
            <a:spLocks noGrp="1"/>
          </p:cNvSpPr>
          <p:nvPr>
            <p:ph type="title"/>
          </p:nvPr>
        </p:nvSpPr>
        <p:spPr/>
        <p:txBody>
          <a:bodyPr/>
          <a:lstStyle/>
          <a:p>
            <a:r>
              <a:rPr lang="en-US" dirty="0"/>
              <a:t>Dijkstra Algorithm Complexity</a:t>
            </a:r>
          </a:p>
        </p:txBody>
      </p:sp>
      <p:sp>
        <p:nvSpPr>
          <p:cNvPr id="3" name="Content Placeholder 2">
            <a:extLst>
              <a:ext uri="{FF2B5EF4-FFF2-40B4-BE49-F238E27FC236}">
                <a16:creationId xmlns:a16="http://schemas.microsoft.com/office/drawing/2014/main" id="{22ABF3D3-D434-C1D8-89C9-38394AC55E10}"/>
              </a:ext>
            </a:extLst>
          </p:cNvPr>
          <p:cNvSpPr>
            <a:spLocks noGrp="1"/>
          </p:cNvSpPr>
          <p:nvPr>
            <p:ph idx="1"/>
          </p:nvPr>
        </p:nvSpPr>
        <p:spPr/>
        <p:txBody>
          <a:bodyPr/>
          <a:lstStyle/>
          <a:p>
            <a:pPr>
              <a:tabLst>
                <a:tab pos="2281238" algn="l"/>
              </a:tabLst>
            </a:pPr>
            <a:r>
              <a:rPr lang="en-US" altLang="zh-TW" b="1" dirty="0">
                <a:ea typeface="新細明體" charset="-120"/>
              </a:rPr>
              <a:t>Running time: O(|</a:t>
            </a:r>
            <a:r>
              <a:rPr lang="en-US" altLang="zh-TW" b="1" dirty="0" err="1">
                <a:ea typeface="新細明體" charset="-120"/>
              </a:rPr>
              <a:t>V|log|V</a:t>
            </a:r>
            <a:r>
              <a:rPr lang="en-US" altLang="zh-TW" b="1" dirty="0">
                <a:ea typeface="新細明體" charset="-120"/>
              </a:rPr>
              <a:t>| + |E|)</a:t>
            </a:r>
          </a:p>
          <a:p>
            <a:pPr lvl="1">
              <a:tabLst>
                <a:tab pos="2281238" algn="l"/>
              </a:tabLst>
            </a:pPr>
            <a:r>
              <a:rPr lang="en-US" altLang="zh-TW" dirty="0">
                <a:ea typeface="新細明體" charset="-120"/>
              </a:rPr>
              <a:t>Priority queue operations are all </a:t>
            </a:r>
            <a:r>
              <a:rPr lang="en-US" altLang="zh-TW" dirty="0" err="1">
                <a:ea typeface="新細明體" charset="-120"/>
              </a:rPr>
              <a:t>log|V</a:t>
            </a:r>
            <a:r>
              <a:rPr lang="en-US" altLang="zh-TW" dirty="0">
                <a:ea typeface="新細明體" charset="-120"/>
              </a:rPr>
              <a:t>|</a:t>
            </a:r>
          </a:p>
          <a:p>
            <a:pPr lvl="1">
              <a:tabLst>
                <a:tab pos="2281238" algn="l"/>
              </a:tabLst>
            </a:pPr>
            <a:r>
              <a:rPr lang="en-US" altLang="zh-TW" dirty="0">
                <a:ea typeface="新細明體" charset="-120"/>
              </a:rPr>
              <a:t>|V| times of pops and insertions</a:t>
            </a:r>
          </a:p>
          <a:p>
            <a:pPr lvl="1">
              <a:tabLst>
                <a:tab pos="2281238" algn="l"/>
              </a:tabLst>
            </a:pPr>
            <a:r>
              <a:rPr lang="en-US" altLang="zh-TW" dirty="0">
                <a:ea typeface="新細明體" charset="-120"/>
              </a:rPr>
              <a:t>|E| relaxations</a:t>
            </a:r>
          </a:p>
          <a:p>
            <a:pPr>
              <a:tabLst>
                <a:tab pos="2281238" algn="l"/>
              </a:tabLst>
            </a:pPr>
            <a:r>
              <a:rPr lang="en-US" altLang="zh-TW" b="1" dirty="0">
                <a:ea typeface="新細明體" charset="-120"/>
              </a:rPr>
              <a:t>Pros and Cons?</a:t>
            </a:r>
          </a:p>
        </p:txBody>
      </p:sp>
    </p:spTree>
    <p:extLst>
      <p:ext uri="{BB962C8B-B14F-4D97-AF65-F5344CB8AC3E}">
        <p14:creationId xmlns:p14="http://schemas.microsoft.com/office/powerpoint/2010/main" val="833697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25CC-E731-6A5C-5F14-9142C327A82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EA5CC43-401E-A11C-CD10-6F79A18F1F25}"/>
              </a:ext>
            </a:extLst>
          </p:cNvPr>
          <p:cNvSpPr>
            <a:spLocks noGrp="1"/>
          </p:cNvSpPr>
          <p:nvPr>
            <p:ph idx="1"/>
          </p:nvPr>
        </p:nvSpPr>
        <p:spPr/>
        <p:txBody>
          <a:bodyPr/>
          <a:lstStyle/>
          <a:p>
            <a:r>
              <a:rPr lang="en-US" b="1" dirty="0"/>
              <a:t>We have discussed three shortest path algorithms</a:t>
            </a:r>
          </a:p>
          <a:p>
            <a:pPr lvl="1"/>
            <a:r>
              <a:rPr lang="en-US" dirty="0"/>
              <a:t>Bellman-Ford algorithm</a:t>
            </a:r>
          </a:p>
          <a:p>
            <a:pPr lvl="1"/>
            <a:r>
              <a:rPr lang="en-US" dirty="0"/>
              <a:t>Shortest-path-faster algorithm (SPFA)</a:t>
            </a:r>
          </a:p>
          <a:p>
            <a:pPr lvl="1"/>
            <a:r>
              <a:rPr lang="en-US" dirty="0"/>
              <a:t>Dijkstra algorithm</a:t>
            </a:r>
          </a:p>
          <a:p>
            <a:r>
              <a:rPr lang="en-US" b="1" dirty="0"/>
              <a:t>In practice, SPFA works very well in many graphs</a:t>
            </a:r>
          </a:p>
          <a:p>
            <a:pPr lvl="1"/>
            <a:r>
              <a:rPr lang="en-US" dirty="0"/>
              <a:t>Easy to implement</a:t>
            </a:r>
          </a:p>
          <a:p>
            <a:pPr lvl="1"/>
            <a:r>
              <a:rPr lang="en-US" dirty="0"/>
              <a:t>Can detect negative cycles as well</a:t>
            </a:r>
          </a:p>
          <a:p>
            <a:r>
              <a:rPr lang="en-US" b="1" dirty="0"/>
              <a:t>Dijkstra has the lowest complexity but</a:t>
            </a:r>
          </a:p>
          <a:p>
            <a:pPr lvl="1"/>
            <a:r>
              <a:rPr lang="en-US" dirty="0"/>
              <a:t>Requires priority queue (more complicated than the normal queue)</a:t>
            </a:r>
          </a:p>
          <a:p>
            <a:pPr lvl="1"/>
            <a:r>
              <a:rPr lang="en-US" dirty="0"/>
              <a:t>Requires graphs to have non-negative weights</a:t>
            </a:r>
          </a:p>
        </p:txBody>
      </p:sp>
    </p:spTree>
    <p:extLst>
      <p:ext uri="{BB962C8B-B14F-4D97-AF65-F5344CB8AC3E}">
        <p14:creationId xmlns:p14="http://schemas.microsoft.com/office/powerpoint/2010/main" val="1428518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E44-3A88-34EE-55D6-2302193F88D0}"/>
              </a:ext>
            </a:extLst>
          </p:cNvPr>
          <p:cNvSpPr>
            <a:spLocks noGrp="1"/>
          </p:cNvSpPr>
          <p:nvPr>
            <p:ph type="title"/>
          </p:nvPr>
        </p:nvSpPr>
        <p:spPr/>
        <p:txBody>
          <a:bodyPr/>
          <a:lstStyle/>
          <a:p>
            <a:r>
              <a:rPr lang="en-US" dirty="0"/>
              <a:t>Shortest Path Algorithm</a:t>
            </a:r>
          </a:p>
        </p:txBody>
      </p:sp>
      <p:sp>
        <p:nvSpPr>
          <p:cNvPr id="3" name="Content Placeholder 2">
            <a:extLst>
              <a:ext uri="{FF2B5EF4-FFF2-40B4-BE49-F238E27FC236}">
                <a16:creationId xmlns:a16="http://schemas.microsoft.com/office/drawing/2014/main" id="{9A3F5654-F698-6B28-15B6-987EE1D3F4B3}"/>
              </a:ext>
            </a:extLst>
          </p:cNvPr>
          <p:cNvSpPr>
            <a:spLocks noGrp="1"/>
          </p:cNvSpPr>
          <p:nvPr>
            <p:ph idx="1"/>
          </p:nvPr>
        </p:nvSpPr>
        <p:spPr/>
        <p:txBody>
          <a:bodyPr/>
          <a:lstStyle/>
          <a:p>
            <a:pPr algn="just"/>
            <a:r>
              <a:rPr lang="en-US" altLang="zh-TW" b="1" dirty="0"/>
              <a:t>Shortest path finding problem formulation</a:t>
            </a:r>
          </a:p>
          <a:p>
            <a:pPr lvl="1" algn="just"/>
            <a:r>
              <a:rPr lang="en-US" altLang="zh-TW" dirty="0">
                <a:ea typeface="新細明體" charset="-120"/>
              </a:rPr>
              <a:t>Given a </a:t>
            </a:r>
            <a:r>
              <a:rPr lang="en-US" altLang="zh-TW" i="1" u="sng" dirty="0">
                <a:ea typeface="新細明體" charset="-120"/>
              </a:rPr>
              <a:t>weighted graph G</a:t>
            </a:r>
            <a:r>
              <a:rPr lang="en-US" altLang="zh-TW" dirty="0">
                <a:ea typeface="新細明體" charset="-120"/>
              </a:rPr>
              <a:t>, find the minimum-weight path from a given source vertex s to all other vertices</a:t>
            </a:r>
          </a:p>
          <a:p>
            <a:pPr algn="just"/>
            <a:r>
              <a:rPr lang="en-US" altLang="zh-TW" b="1" dirty="0">
                <a:ea typeface="新細明體" charset="-120"/>
              </a:rPr>
              <a:t>Tremendous applications</a:t>
            </a:r>
          </a:p>
          <a:p>
            <a:pPr lvl="1" algn="just"/>
            <a:r>
              <a:rPr lang="en-US" altLang="zh-TW" dirty="0">
                <a:ea typeface="新細明體" charset="-120"/>
              </a:rPr>
              <a:t>Map: what is the shortest path from SLC to CA?</a:t>
            </a:r>
          </a:p>
          <a:p>
            <a:pPr lvl="1" algn="just"/>
            <a:r>
              <a:rPr lang="en-US" altLang="zh-TW" dirty="0">
                <a:ea typeface="新細明體" charset="-120"/>
              </a:rPr>
              <a:t>Circuit design: what is the minimum interconnect? </a:t>
            </a:r>
          </a:p>
          <a:p>
            <a:pPr lvl="1" algn="just"/>
            <a:r>
              <a:rPr lang="en-US" altLang="zh-TW" dirty="0">
                <a:ea typeface="新細明體" charset="-120"/>
              </a:rPr>
              <a:t>GPS: what is the shortest path to rescue the car?</a:t>
            </a:r>
          </a:p>
          <a:p>
            <a:pPr lvl="1" algn="just"/>
            <a:r>
              <a:rPr lang="en-US" altLang="zh-TW" dirty="0">
                <a:ea typeface="新細明體" charset="-120"/>
              </a:rPr>
              <a:t>…</a:t>
            </a:r>
          </a:p>
          <a:p>
            <a:pPr algn="just"/>
            <a:endParaRPr lang="en-US" altLang="zh-TW" dirty="0">
              <a:solidFill>
                <a:srgbClr val="FF0000"/>
              </a:solidFill>
            </a:endParaRPr>
          </a:p>
          <a:p>
            <a:pPr algn="just"/>
            <a:endParaRPr lang="en-US" dirty="0"/>
          </a:p>
        </p:txBody>
      </p:sp>
      <p:pic>
        <p:nvPicPr>
          <p:cNvPr id="5" name="Picture 4">
            <a:extLst>
              <a:ext uri="{FF2B5EF4-FFF2-40B4-BE49-F238E27FC236}">
                <a16:creationId xmlns:a16="http://schemas.microsoft.com/office/drawing/2014/main" id="{ACE3ABDE-4052-9C25-685C-E29AD1BCBDCA}"/>
              </a:ext>
            </a:extLst>
          </p:cNvPr>
          <p:cNvPicPr>
            <a:picLocks noChangeAspect="1"/>
          </p:cNvPicPr>
          <p:nvPr/>
        </p:nvPicPr>
        <p:blipFill rotWithShape="1">
          <a:blip r:embed="rId3"/>
          <a:srcRect b="45101"/>
          <a:stretch/>
        </p:blipFill>
        <p:spPr>
          <a:xfrm>
            <a:off x="838200" y="4445106"/>
            <a:ext cx="4987475" cy="1731856"/>
          </a:xfrm>
          <a:prstGeom prst="rect">
            <a:avLst/>
          </a:prstGeom>
        </p:spPr>
      </p:pic>
      <p:sp>
        <p:nvSpPr>
          <p:cNvPr id="6" name="TextBox 5">
            <a:extLst>
              <a:ext uri="{FF2B5EF4-FFF2-40B4-BE49-F238E27FC236}">
                <a16:creationId xmlns:a16="http://schemas.microsoft.com/office/drawing/2014/main" id="{1C60AD98-3631-7214-4607-F8EF75E8E84E}"/>
              </a:ext>
            </a:extLst>
          </p:cNvPr>
          <p:cNvSpPr txBox="1"/>
          <p:nvPr/>
        </p:nvSpPr>
        <p:spPr>
          <a:xfrm>
            <a:off x="5654084" y="4616779"/>
            <a:ext cx="4019049"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What is the shortest path from A to Z?</a:t>
            </a:r>
          </a:p>
        </p:txBody>
      </p:sp>
      <p:sp>
        <p:nvSpPr>
          <p:cNvPr id="7" name="TextBox 6">
            <a:extLst>
              <a:ext uri="{FF2B5EF4-FFF2-40B4-BE49-F238E27FC236}">
                <a16:creationId xmlns:a16="http://schemas.microsoft.com/office/drawing/2014/main" id="{5EA7AE5B-06C9-DCDD-D8CD-556AEBAC7F76}"/>
              </a:ext>
            </a:extLst>
          </p:cNvPr>
          <p:cNvSpPr txBox="1"/>
          <p:nvPr/>
        </p:nvSpPr>
        <p:spPr>
          <a:xfrm>
            <a:off x="5654083" y="5126368"/>
            <a:ext cx="3385863"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sym typeface="Wingdings" pitchFamily="2" charset="2"/>
              </a:rPr>
              <a:t>CBDEZ: cost = 15 </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69C9E18-3124-9C57-F7C2-840D1B8095F8}"/>
              </a:ext>
            </a:extLst>
          </p:cNvPr>
          <p:cNvSpPr txBox="1"/>
          <p:nvPr/>
        </p:nvSpPr>
        <p:spPr>
          <a:xfrm>
            <a:off x="5654082" y="5635957"/>
            <a:ext cx="262604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sym typeface="Wingdings" pitchFamily="2" charset="2"/>
              </a:rPr>
              <a:t>CDZ: cost = 16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47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E34B-9032-B3F2-C94E-B023FE4A51E7}"/>
              </a:ext>
            </a:extLst>
          </p:cNvPr>
          <p:cNvSpPr>
            <a:spLocks noGrp="1"/>
          </p:cNvSpPr>
          <p:nvPr>
            <p:ph type="title"/>
          </p:nvPr>
        </p:nvSpPr>
        <p:spPr/>
        <p:txBody>
          <a:bodyPr/>
          <a:lstStyle/>
          <a:p>
            <a:r>
              <a:rPr lang="en-US" dirty="0"/>
              <a:t>Shortest Path May Not Exist</a:t>
            </a:r>
          </a:p>
        </p:txBody>
      </p:sp>
      <p:sp>
        <p:nvSpPr>
          <p:cNvPr id="3" name="Content Placeholder 2">
            <a:extLst>
              <a:ext uri="{FF2B5EF4-FFF2-40B4-BE49-F238E27FC236}">
                <a16:creationId xmlns:a16="http://schemas.microsoft.com/office/drawing/2014/main" id="{A45A5778-50BD-2A1D-3127-19F1B6F0A2C5}"/>
              </a:ext>
            </a:extLst>
          </p:cNvPr>
          <p:cNvSpPr>
            <a:spLocks noGrp="1"/>
          </p:cNvSpPr>
          <p:nvPr>
            <p:ph idx="1"/>
          </p:nvPr>
        </p:nvSpPr>
        <p:spPr/>
        <p:txBody>
          <a:bodyPr/>
          <a:lstStyle/>
          <a:p>
            <a:r>
              <a:rPr lang="en-US" dirty="0"/>
              <a:t>If graph contains non-reachable targets</a:t>
            </a:r>
          </a:p>
          <a:p>
            <a:r>
              <a:rPr lang="en-US" dirty="0"/>
              <a:t>If graph contains negative cycles</a:t>
            </a:r>
          </a:p>
          <a:p>
            <a:endParaRPr lang="en-US" dirty="0"/>
          </a:p>
        </p:txBody>
      </p:sp>
      <p:pic>
        <p:nvPicPr>
          <p:cNvPr id="4" name="Picture 3">
            <a:extLst>
              <a:ext uri="{FF2B5EF4-FFF2-40B4-BE49-F238E27FC236}">
                <a16:creationId xmlns:a16="http://schemas.microsoft.com/office/drawing/2014/main" id="{B48EA895-8BB2-2BCB-180C-B0B60634D705}"/>
              </a:ext>
            </a:extLst>
          </p:cNvPr>
          <p:cNvPicPr>
            <a:picLocks noChangeAspect="1"/>
          </p:cNvPicPr>
          <p:nvPr/>
        </p:nvPicPr>
        <p:blipFill rotWithShape="1">
          <a:blip r:embed="rId3"/>
          <a:srcRect t="21838"/>
          <a:stretch/>
        </p:blipFill>
        <p:spPr>
          <a:xfrm>
            <a:off x="731933" y="2927351"/>
            <a:ext cx="4318805" cy="2850090"/>
          </a:xfrm>
          <a:prstGeom prst="rect">
            <a:avLst/>
          </a:prstGeom>
        </p:spPr>
      </p:pic>
      <p:pic>
        <p:nvPicPr>
          <p:cNvPr id="5" name="Picture 4">
            <a:extLst>
              <a:ext uri="{FF2B5EF4-FFF2-40B4-BE49-F238E27FC236}">
                <a16:creationId xmlns:a16="http://schemas.microsoft.com/office/drawing/2014/main" id="{9DE499B3-C5A7-57B1-7A72-88DD4B170C3F}"/>
              </a:ext>
            </a:extLst>
          </p:cNvPr>
          <p:cNvPicPr>
            <a:picLocks noChangeAspect="1"/>
          </p:cNvPicPr>
          <p:nvPr/>
        </p:nvPicPr>
        <p:blipFill>
          <a:blip r:embed="rId4"/>
          <a:stretch>
            <a:fillRect/>
          </a:stretch>
        </p:blipFill>
        <p:spPr>
          <a:xfrm>
            <a:off x="6096000" y="2927351"/>
            <a:ext cx="4559300" cy="2463800"/>
          </a:xfrm>
          <a:prstGeom prst="rect">
            <a:avLst/>
          </a:prstGeom>
        </p:spPr>
      </p:pic>
      <p:sp>
        <p:nvSpPr>
          <p:cNvPr id="6" name="TextBox 5">
            <a:extLst>
              <a:ext uri="{FF2B5EF4-FFF2-40B4-BE49-F238E27FC236}">
                <a16:creationId xmlns:a16="http://schemas.microsoft.com/office/drawing/2014/main" id="{8E37BB17-3A88-1AAA-E6B2-3A6BDB551BB7}"/>
              </a:ext>
            </a:extLst>
          </p:cNvPr>
          <p:cNvSpPr txBox="1"/>
          <p:nvPr/>
        </p:nvSpPr>
        <p:spPr>
          <a:xfrm>
            <a:off x="6509209" y="5408109"/>
            <a:ext cx="362150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 route from vertex 0 to vertex 4</a:t>
            </a:r>
          </a:p>
        </p:txBody>
      </p:sp>
      <p:sp>
        <p:nvSpPr>
          <p:cNvPr id="7" name="TextBox 6">
            <a:extLst>
              <a:ext uri="{FF2B5EF4-FFF2-40B4-BE49-F238E27FC236}">
                <a16:creationId xmlns:a16="http://schemas.microsoft.com/office/drawing/2014/main" id="{CDDF8CAB-6AD0-9710-D6EE-BE1E3E161B75}"/>
              </a:ext>
            </a:extLst>
          </p:cNvPr>
          <p:cNvSpPr txBox="1"/>
          <p:nvPr/>
        </p:nvSpPr>
        <p:spPr>
          <a:xfrm>
            <a:off x="1918990" y="5416588"/>
            <a:ext cx="168507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Negative cycle</a:t>
            </a:r>
          </a:p>
        </p:txBody>
      </p:sp>
    </p:spTree>
    <p:extLst>
      <p:ext uri="{BB962C8B-B14F-4D97-AF65-F5344CB8AC3E}">
        <p14:creationId xmlns:p14="http://schemas.microsoft.com/office/powerpoint/2010/main" val="3968180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29AE-B932-8A26-8B31-6E2862258C66}"/>
              </a:ext>
            </a:extLst>
          </p:cNvPr>
          <p:cNvSpPr>
            <a:spLocks noGrp="1"/>
          </p:cNvSpPr>
          <p:nvPr>
            <p:ph type="title"/>
          </p:nvPr>
        </p:nvSpPr>
        <p:spPr/>
        <p:txBody>
          <a:bodyPr/>
          <a:lstStyle/>
          <a:p>
            <a:r>
              <a:rPr lang="en-US" dirty="0"/>
              <a:t>Shortest Path Property</a:t>
            </a:r>
          </a:p>
        </p:txBody>
      </p:sp>
      <p:sp>
        <p:nvSpPr>
          <p:cNvPr id="3" name="Content Placeholder 2">
            <a:extLst>
              <a:ext uri="{FF2B5EF4-FFF2-40B4-BE49-F238E27FC236}">
                <a16:creationId xmlns:a16="http://schemas.microsoft.com/office/drawing/2014/main" id="{08CB3C1C-1E34-A0AF-ADEB-88FD34B9FCD3}"/>
              </a:ext>
            </a:extLst>
          </p:cNvPr>
          <p:cNvSpPr>
            <a:spLocks noGrp="1"/>
          </p:cNvSpPr>
          <p:nvPr>
            <p:ph idx="1"/>
          </p:nvPr>
        </p:nvSpPr>
        <p:spPr/>
        <p:txBody>
          <a:bodyPr/>
          <a:lstStyle/>
          <a:p>
            <a:r>
              <a:rPr lang="en-US" altLang="zh-TW" b="1" i="1" dirty="0">
                <a:solidFill>
                  <a:srgbClr val="FF0000"/>
                </a:solidFill>
                <a:ea typeface="新細明體" charset="-120"/>
              </a:rPr>
              <a:t>Optimal substructure</a:t>
            </a:r>
          </a:p>
          <a:p>
            <a:pPr lvl="1"/>
            <a:r>
              <a:rPr lang="en-US" altLang="zh-TW" dirty="0">
                <a:ea typeface="新細明體" charset="-120"/>
              </a:rPr>
              <a:t>The shortest path consists of shortest </a:t>
            </a:r>
            <a:r>
              <a:rPr lang="en-US" altLang="zh-TW" dirty="0" err="1">
                <a:ea typeface="新細明體" charset="-120"/>
              </a:rPr>
              <a:t>subpaths</a:t>
            </a:r>
            <a:endParaRPr lang="en-US" altLang="zh-TW" dirty="0">
              <a:ea typeface="新細明體" charset="-120"/>
            </a:endParaRPr>
          </a:p>
          <a:p>
            <a:pPr lvl="1"/>
            <a:r>
              <a:rPr lang="en-US" altLang="zh-TW" dirty="0">
                <a:ea typeface="新細明體" charset="-120"/>
              </a:rPr>
              <a:t>Easy to prove by contradiction</a:t>
            </a:r>
          </a:p>
          <a:p>
            <a:r>
              <a:rPr lang="en-US" altLang="zh-TW" b="1" dirty="0">
                <a:ea typeface="新細明體" charset="-120"/>
              </a:rPr>
              <a:t>Let </a:t>
            </a:r>
            <a:r>
              <a:rPr lang="en-US" altLang="zh-TW" b="1" dirty="0">
                <a:ea typeface="新細明體" charset="-120"/>
                <a:sym typeface="Symbol" pitchFamily="18" charset="2"/>
              </a:rPr>
              <a:t>(</a:t>
            </a:r>
            <a:r>
              <a:rPr lang="en-US" altLang="zh-TW" b="1" dirty="0" err="1">
                <a:ea typeface="新細明體" charset="-120"/>
                <a:sym typeface="Symbol" pitchFamily="18" charset="2"/>
              </a:rPr>
              <a:t>u,v</a:t>
            </a:r>
            <a:r>
              <a:rPr lang="en-US" altLang="zh-TW" b="1" dirty="0">
                <a:ea typeface="新細明體" charset="-120"/>
                <a:sym typeface="Symbol" pitchFamily="18" charset="2"/>
              </a:rPr>
              <a:t>) be the the shortest path from u to v</a:t>
            </a:r>
          </a:p>
          <a:p>
            <a:pPr lvl="1"/>
            <a:r>
              <a:rPr lang="en-US" altLang="zh-TW" dirty="0">
                <a:ea typeface="新細明體" charset="-120"/>
                <a:sym typeface="Symbol" pitchFamily="18" charset="2"/>
              </a:rPr>
              <a:t>Shortest paths satisfy the </a:t>
            </a:r>
            <a:r>
              <a:rPr lang="en-US" altLang="zh-TW" i="1" dirty="0">
                <a:solidFill>
                  <a:schemeClr val="tx2"/>
                </a:solidFill>
                <a:ea typeface="新細明體" charset="-120"/>
                <a:sym typeface="Symbol" pitchFamily="18" charset="2"/>
              </a:rPr>
              <a:t>triangle inequality</a:t>
            </a:r>
            <a:endParaRPr lang="en-US" altLang="zh-TW" dirty="0">
              <a:ea typeface="新細明體" charset="-120"/>
              <a:sym typeface="Symbol" pitchFamily="18" charset="2"/>
            </a:endParaRPr>
          </a:p>
          <a:p>
            <a:pPr lvl="2"/>
            <a:r>
              <a:rPr lang="en-US" altLang="zh-TW" dirty="0">
                <a:ea typeface="新細明體" charset="-120"/>
                <a:sym typeface="Symbol" pitchFamily="18" charset="2"/>
              </a:rPr>
              <a:t>(</a:t>
            </a:r>
            <a:r>
              <a:rPr lang="en-US" altLang="zh-TW" dirty="0" err="1">
                <a:ea typeface="新細明體" charset="-120"/>
                <a:sym typeface="Symbol" pitchFamily="18" charset="2"/>
              </a:rPr>
              <a:t>u,v</a:t>
            </a:r>
            <a:r>
              <a:rPr lang="en-US" altLang="zh-TW" dirty="0">
                <a:ea typeface="新細明體" charset="-120"/>
                <a:sym typeface="Symbol" pitchFamily="18" charset="2"/>
              </a:rPr>
              <a:t>)  (</a:t>
            </a:r>
            <a:r>
              <a:rPr lang="en-US" altLang="zh-TW" dirty="0" err="1">
                <a:ea typeface="新細明體" charset="-120"/>
                <a:sym typeface="Symbol" pitchFamily="18" charset="2"/>
              </a:rPr>
              <a:t>u,x</a:t>
            </a:r>
            <a:r>
              <a:rPr lang="en-US" altLang="zh-TW" dirty="0">
                <a:ea typeface="新細明體" charset="-120"/>
                <a:sym typeface="Symbol" pitchFamily="18" charset="2"/>
              </a:rPr>
              <a:t>) + (</a:t>
            </a:r>
            <a:r>
              <a:rPr lang="en-US" altLang="zh-TW" dirty="0" err="1">
                <a:ea typeface="新細明體" charset="-120"/>
                <a:sym typeface="Symbol" pitchFamily="18" charset="2"/>
              </a:rPr>
              <a:t>x,v</a:t>
            </a:r>
            <a:r>
              <a:rPr lang="en-US" altLang="zh-TW" dirty="0">
                <a:ea typeface="新細明體" charset="-120"/>
                <a:sym typeface="Symbol" pitchFamily="18" charset="2"/>
              </a:rPr>
              <a:t>)</a:t>
            </a:r>
          </a:p>
          <a:p>
            <a:pPr lvl="2"/>
            <a:endParaRPr lang="en-US" altLang="zh-TW" dirty="0">
              <a:ea typeface="新細明體" charset="-120"/>
              <a:sym typeface="Symbol" pitchFamily="18" charset="2"/>
            </a:endParaRPr>
          </a:p>
          <a:p>
            <a:pPr lvl="2"/>
            <a:endParaRPr lang="en-US" altLang="zh-TW" dirty="0">
              <a:ea typeface="新細明體" charset="-120"/>
              <a:sym typeface="Symbol" pitchFamily="18" charset="2"/>
            </a:endParaRPr>
          </a:p>
          <a:p>
            <a:pPr lvl="2"/>
            <a:endParaRPr lang="en-US" altLang="zh-TW" dirty="0">
              <a:ea typeface="新細明體" charset="-120"/>
              <a:sym typeface="Symbol" pitchFamily="18" charset="2"/>
            </a:endParaRPr>
          </a:p>
          <a:p>
            <a:pPr lvl="2"/>
            <a:endParaRPr lang="en-US" altLang="zh-TW" dirty="0">
              <a:ea typeface="新細明體" charset="-120"/>
              <a:sym typeface="Symbol" pitchFamily="18" charset="2"/>
            </a:endParaRPr>
          </a:p>
          <a:p>
            <a:endParaRPr lang="en-US" dirty="0"/>
          </a:p>
          <a:p>
            <a:endParaRPr lang="en-US" dirty="0"/>
          </a:p>
        </p:txBody>
      </p:sp>
      <p:pic>
        <p:nvPicPr>
          <p:cNvPr id="4" name="Picture 3">
            <a:extLst>
              <a:ext uri="{FF2B5EF4-FFF2-40B4-BE49-F238E27FC236}">
                <a16:creationId xmlns:a16="http://schemas.microsoft.com/office/drawing/2014/main" id="{A84E0C3D-E03D-AE90-9991-B1E5378251FC}"/>
              </a:ext>
            </a:extLst>
          </p:cNvPr>
          <p:cNvPicPr>
            <a:picLocks noChangeAspect="1"/>
          </p:cNvPicPr>
          <p:nvPr/>
        </p:nvPicPr>
        <p:blipFill>
          <a:blip r:embed="rId3"/>
          <a:stretch>
            <a:fillRect/>
          </a:stretch>
        </p:blipFill>
        <p:spPr>
          <a:xfrm>
            <a:off x="838200" y="4243667"/>
            <a:ext cx="4280727" cy="2054749"/>
          </a:xfrm>
          <a:prstGeom prst="rect">
            <a:avLst/>
          </a:prstGeom>
        </p:spPr>
      </p:pic>
      <p:sp>
        <p:nvSpPr>
          <p:cNvPr id="5" name="Rounded Rectangular Callout 4">
            <a:extLst>
              <a:ext uri="{FF2B5EF4-FFF2-40B4-BE49-F238E27FC236}">
                <a16:creationId xmlns:a16="http://schemas.microsoft.com/office/drawing/2014/main" id="{14C66A89-04F0-DCB1-5778-99EFD113DB8E}"/>
              </a:ext>
            </a:extLst>
          </p:cNvPr>
          <p:cNvSpPr/>
          <p:nvPr/>
        </p:nvSpPr>
        <p:spPr>
          <a:xfrm>
            <a:off x="5431971" y="3951514"/>
            <a:ext cx="5921829" cy="2054749"/>
          </a:xfrm>
          <a:prstGeom prst="wedgeRoundRectCallout">
            <a:avLst>
              <a:gd name="adj1" fmla="val -54830"/>
              <a:gd name="adj2" fmla="val -22440"/>
              <a:gd name="adj3" fmla="val 16667"/>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tx1"/>
                </a:solidFill>
                <a:latin typeface="Arial" panose="020B0604020202020204" pitchFamily="34" charset="0"/>
                <a:cs typeface="Arial" panose="020B0604020202020204" pitchFamily="34" charset="0"/>
              </a:rPr>
              <a:t>Key idea</a:t>
            </a:r>
            <a:r>
              <a:rPr lang="en-US" sz="2000" dirty="0">
                <a:solidFill>
                  <a:schemeClr val="tx1"/>
                </a:solidFill>
                <a:latin typeface="Arial" panose="020B0604020202020204" pitchFamily="34" charset="0"/>
                <a:cs typeface="Arial" panose="020B0604020202020204" pitchFamily="34" charset="0"/>
              </a:rPr>
              <a:t>: With the optimal substructure property, we can apply a </a:t>
            </a:r>
            <a:r>
              <a:rPr lang="en-US" sz="2000" dirty="0">
                <a:solidFill>
                  <a:srgbClr val="FF0000"/>
                </a:solidFill>
                <a:latin typeface="Arial" panose="020B0604020202020204" pitchFamily="34" charset="0"/>
                <a:cs typeface="Arial" panose="020B0604020202020204" pitchFamily="34" charset="0"/>
              </a:rPr>
              <a:t>greedy iterative algorithm</a:t>
            </a:r>
            <a:r>
              <a:rPr lang="en-US" sz="2000" dirty="0">
                <a:solidFill>
                  <a:schemeClr val="tx1"/>
                </a:solidFill>
                <a:latin typeface="Arial" panose="020B0604020202020204" pitchFamily="34" charset="0"/>
                <a:cs typeface="Arial" panose="020B0604020202020204" pitchFamily="34" charset="0"/>
              </a:rPr>
              <a:t> to improve the distance from the source to all other nodes! (remembered we have done this in KL-FM partition)</a:t>
            </a:r>
          </a:p>
        </p:txBody>
      </p:sp>
    </p:spTree>
    <p:extLst>
      <p:ext uri="{BB962C8B-B14F-4D97-AF65-F5344CB8AC3E}">
        <p14:creationId xmlns:p14="http://schemas.microsoft.com/office/powerpoint/2010/main" val="153159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D4C1-8AEF-384E-7D7F-4E5DEB8D2D17}"/>
              </a:ext>
            </a:extLst>
          </p:cNvPr>
          <p:cNvSpPr>
            <a:spLocks noGrp="1"/>
          </p:cNvSpPr>
          <p:nvPr>
            <p:ph type="title"/>
          </p:nvPr>
        </p:nvSpPr>
        <p:spPr/>
        <p:txBody>
          <a:bodyPr/>
          <a:lstStyle/>
          <a:p>
            <a:r>
              <a:rPr lang="en-US" dirty="0"/>
              <a:t>Relaxation</a:t>
            </a:r>
          </a:p>
        </p:txBody>
      </p:sp>
      <p:sp>
        <p:nvSpPr>
          <p:cNvPr id="3" name="Content Placeholder 2">
            <a:extLst>
              <a:ext uri="{FF2B5EF4-FFF2-40B4-BE49-F238E27FC236}">
                <a16:creationId xmlns:a16="http://schemas.microsoft.com/office/drawing/2014/main" id="{FDD8CE31-EE26-6E58-A452-4F93FD39E396}"/>
              </a:ext>
            </a:extLst>
          </p:cNvPr>
          <p:cNvSpPr>
            <a:spLocks noGrp="1"/>
          </p:cNvSpPr>
          <p:nvPr>
            <p:ph idx="1"/>
          </p:nvPr>
        </p:nvSpPr>
        <p:spPr/>
        <p:txBody>
          <a:bodyPr/>
          <a:lstStyle/>
          <a:p>
            <a:r>
              <a:rPr lang="en-US" altLang="zh-TW" dirty="0">
                <a:ea typeface="新細明體" charset="-120"/>
              </a:rPr>
              <a:t>Key technique: </a:t>
            </a:r>
            <a:r>
              <a:rPr lang="en-US" altLang="zh-TW" i="1" dirty="0">
                <a:solidFill>
                  <a:srgbClr val="FF0000"/>
                </a:solidFill>
                <a:ea typeface="新細明體" charset="-120"/>
              </a:rPr>
              <a:t>relaxation</a:t>
            </a:r>
            <a:endParaRPr lang="en-US" altLang="zh-TW" dirty="0">
              <a:solidFill>
                <a:srgbClr val="FF0000"/>
              </a:solidFill>
              <a:ea typeface="新細明體" charset="-120"/>
            </a:endParaRPr>
          </a:p>
          <a:p>
            <a:pPr lvl="1"/>
            <a:r>
              <a:rPr lang="en-US" altLang="zh-TW" dirty="0">
                <a:ea typeface="新細明體" charset="-120"/>
              </a:rPr>
              <a:t>Maintain upper bound d[</a:t>
            </a:r>
            <a:r>
              <a:rPr lang="en-US" altLang="zh-TW" i="1" dirty="0">
                <a:ea typeface="新細明體" charset="-120"/>
              </a:rPr>
              <a:t>v</a:t>
            </a:r>
            <a:r>
              <a:rPr lang="en-US" altLang="zh-TW" dirty="0">
                <a:ea typeface="新細明體" charset="-120"/>
              </a:rPr>
              <a:t>] on </a:t>
            </a:r>
            <a:r>
              <a:rPr lang="en-US" altLang="zh-TW" dirty="0">
                <a:ea typeface="新細明體" charset="-120"/>
                <a:sym typeface="Symbol" pitchFamily="18" charset="2"/>
              </a:rPr>
              <a:t>(</a:t>
            </a:r>
            <a:r>
              <a:rPr lang="en-US" altLang="zh-TW" dirty="0" err="1">
                <a:ea typeface="新細明體" charset="-120"/>
                <a:sym typeface="Symbol" pitchFamily="18" charset="2"/>
              </a:rPr>
              <a:t>s,v</a:t>
            </a:r>
            <a:r>
              <a:rPr lang="en-US" altLang="zh-TW" dirty="0">
                <a:ea typeface="新細明體" charset="-120"/>
                <a:sym typeface="Symbol" pitchFamily="18" charset="2"/>
              </a:rPr>
              <a:t>):</a:t>
            </a:r>
          </a:p>
          <a:p>
            <a:pPr lvl="1">
              <a:buFont typeface="Times New Roman" pitchFamily="18" charset="0"/>
              <a:buNone/>
            </a:pPr>
            <a:r>
              <a:rPr lang="en-US" altLang="zh-TW" b="1" dirty="0">
                <a:latin typeface="Courier New" pitchFamily="49" charset="0"/>
                <a:ea typeface="新細明體" charset="-120"/>
                <a:sym typeface="Symbol" pitchFamily="18" charset="2"/>
              </a:rPr>
              <a:t>	Relax(</a:t>
            </a:r>
            <a:r>
              <a:rPr lang="en-US" altLang="zh-TW" b="1" dirty="0" err="1">
                <a:latin typeface="Courier New" pitchFamily="49" charset="0"/>
                <a:ea typeface="新細明體" charset="-120"/>
                <a:sym typeface="Symbol" pitchFamily="18" charset="2"/>
              </a:rPr>
              <a:t>u,v,w</a:t>
            </a:r>
            <a:r>
              <a:rPr lang="en-US" altLang="zh-TW" b="1" dirty="0">
                <a:latin typeface="Courier New" pitchFamily="49" charset="0"/>
                <a:ea typeface="新細明體" charset="-120"/>
                <a:sym typeface="Symbol" pitchFamily="18" charset="2"/>
              </a:rPr>
              <a:t>) { </a:t>
            </a:r>
          </a:p>
          <a:p>
            <a:pPr lvl="1">
              <a:buFont typeface="Times New Roman" pitchFamily="18" charset="0"/>
              <a:buNone/>
            </a:pPr>
            <a:r>
              <a:rPr lang="en-US" altLang="zh-TW" b="1" dirty="0">
                <a:latin typeface="Courier New" pitchFamily="49" charset="0"/>
                <a:ea typeface="新細明體" charset="-120"/>
                <a:sym typeface="Symbol" pitchFamily="18" charset="2"/>
              </a:rPr>
              <a:t>    if (d[v] &gt; d[u]+w) then d[v]=d[u]+w;</a:t>
            </a:r>
          </a:p>
          <a:p>
            <a:pPr lvl="1">
              <a:buFont typeface="Times New Roman" pitchFamily="18" charset="0"/>
              <a:buNone/>
            </a:pPr>
            <a:r>
              <a:rPr lang="en-US" altLang="zh-TW" b="1" dirty="0">
                <a:latin typeface="Courier New" pitchFamily="49" charset="0"/>
                <a:ea typeface="新細明體" charset="-120"/>
                <a:sym typeface="Symbol" pitchFamily="18" charset="2"/>
              </a:rPr>
              <a:t>	}</a:t>
            </a:r>
          </a:p>
          <a:p>
            <a:endParaRPr lang="en-US" dirty="0"/>
          </a:p>
          <a:p>
            <a:endParaRPr lang="en-US" dirty="0"/>
          </a:p>
        </p:txBody>
      </p:sp>
      <p:grpSp>
        <p:nvGrpSpPr>
          <p:cNvPr id="4" name="Group 3">
            <a:extLst>
              <a:ext uri="{FF2B5EF4-FFF2-40B4-BE49-F238E27FC236}">
                <a16:creationId xmlns:a16="http://schemas.microsoft.com/office/drawing/2014/main" id="{FC11A469-5B22-EF73-F753-9DD822E6282F}"/>
              </a:ext>
            </a:extLst>
          </p:cNvPr>
          <p:cNvGrpSpPr>
            <a:grpSpLocks/>
          </p:cNvGrpSpPr>
          <p:nvPr/>
        </p:nvGrpSpPr>
        <p:grpSpPr bwMode="auto">
          <a:xfrm>
            <a:off x="2844553" y="3886897"/>
            <a:ext cx="2963863" cy="2019300"/>
            <a:chOff x="768" y="2772"/>
            <a:chExt cx="1867" cy="1272"/>
          </a:xfrm>
        </p:grpSpPr>
        <p:sp>
          <p:nvSpPr>
            <p:cNvPr id="5" name="Oval 4">
              <a:extLst>
                <a:ext uri="{FF2B5EF4-FFF2-40B4-BE49-F238E27FC236}">
                  <a16:creationId xmlns:a16="http://schemas.microsoft.com/office/drawing/2014/main" id="{5BA53247-CC38-CFDD-2C93-657BD0794636}"/>
                </a:ext>
              </a:extLst>
            </p:cNvPr>
            <p:cNvSpPr>
              <a:spLocks noChangeArrowheads="1"/>
            </p:cNvSpPr>
            <p:nvPr/>
          </p:nvSpPr>
          <p:spPr bwMode="auto">
            <a:xfrm>
              <a:off x="2304" y="281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9</a:t>
              </a:r>
            </a:p>
          </p:txBody>
        </p:sp>
        <p:sp>
          <p:nvSpPr>
            <p:cNvPr id="6" name="Oval 5">
              <a:extLst>
                <a:ext uri="{FF2B5EF4-FFF2-40B4-BE49-F238E27FC236}">
                  <a16:creationId xmlns:a16="http://schemas.microsoft.com/office/drawing/2014/main" id="{02A3037A-B7C4-76EC-C1B9-4B8FB2457694}"/>
                </a:ext>
              </a:extLst>
            </p:cNvPr>
            <p:cNvSpPr>
              <a:spLocks noChangeArrowheads="1"/>
            </p:cNvSpPr>
            <p:nvPr/>
          </p:nvSpPr>
          <p:spPr bwMode="auto">
            <a:xfrm>
              <a:off x="768" y="282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7" name="AutoShape 7">
              <a:extLst>
                <a:ext uri="{FF2B5EF4-FFF2-40B4-BE49-F238E27FC236}">
                  <a16:creationId xmlns:a16="http://schemas.microsoft.com/office/drawing/2014/main" id="{B22B36A0-39F7-221B-1BE4-434AD0B53AAB}"/>
                </a:ext>
              </a:extLst>
            </p:cNvPr>
            <p:cNvCxnSpPr>
              <a:cxnSpLocks noChangeShapeType="1"/>
              <a:stCxn id="6" idx="6"/>
              <a:endCxn id="5" idx="2"/>
            </p:cNvCxnSpPr>
            <p:nvPr/>
          </p:nvCxnSpPr>
          <p:spPr bwMode="auto">
            <a:xfrm flipV="1">
              <a:off x="1108" y="2984"/>
              <a:ext cx="1187" cy="10"/>
            </a:xfrm>
            <a:prstGeom prst="straightConnector1">
              <a:avLst/>
            </a:prstGeom>
            <a:noFill/>
            <a:ln w="28575">
              <a:solidFill>
                <a:schemeClr val="accent1"/>
              </a:solidFill>
              <a:round/>
              <a:headEnd/>
              <a:tailEnd type="triangle" w="med" len="med"/>
            </a:ln>
            <a:effectLst/>
          </p:spPr>
        </p:cxnSp>
        <p:sp>
          <p:nvSpPr>
            <p:cNvPr id="8" name="Text Box 8">
              <a:extLst>
                <a:ext uri="{FF2B5EF4-FFF2-40B4-BE49-F238E27FC236}">
                  <a16:creationId xmlns:a16="http://schemas.microsoft.com/office/drawing/2014/main" id="{9535AF09-2E15-D9EE-11DB-88890C8CC932}"/>
                </a:ext>
              </a:extLst>
            </p:cNvPr>
            <p:cNvSpPr txBox="1">
              <a:spLocks noChangeArrowheads="1"/>
            </p:cNvSpPr>
            <p:nvPr/>
          </p:nvSpPr>
          <p:spPr bwMode="auto">
            <a:xfrm>
              <a:off x="1536" y="2772"/>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9" name="Oval 8">
              <a:extLst>
                <a:ext uri="{FF2B5EF4-FFF2-40B4-BE49-F238E27FC236}">
                  <a16:creationId xmlns:a16="http://schemas.microsoft.com/office/drawing/2014/main" id="{6FEA29FD-DB66-AC00-D629-529368FE9F07}"/>
                </a:ext>
              </a:extLst>
            </p:cNvPr>
            <p:cNvSpPr>
              <a:spLocks noChangeArrowheads="1"/>
            </p:cNvSpPr>
            <p:nvPr/>
          </p:nvSpPr>
          <p:spPr bwMode="auto">
            <a:xfrm>
              <a:off x="2304" y="368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7</a:t>
              </a:r>
            </a:p>
          </p:txBody>
        </p:sp>
        <p:sp>
          <p:nvSpPr>
            <p:cNvPr id="10" name="Oval 9">
              <a:extLst>
                <a:ext uri="{FF2B5EF4-FFF2-40B4-BE49-F238E27FC236}">
                  <a16:creationId xmlns:a16="http://schemas.microsoft.com/office/drawing/2014/main" id="{267D9EEA-A071-36FC-3AD5-F6504DFBCD2E}"/>
                </a:ext>
              </a:extLst>
            </p:cNvPr>
            <p:cNvSpPr>
              <a:spLocks noChangeArrowheads="1"/>
            </p:cNvSpPr>
            <p:nvPr/>
          </p:nvSpPr>
          <p:spPr bwMode="auto">
            <a:xfrm>
              <a:off x="768" y="369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11" name="AutoShape 11">
              <a:extLst>
                <a:ext uri="{FF2B5EF4-FFF2-40B4-BE49-F238E27FC236}">
                  <a16:creationId xmlns:a16="http://schemas.microsoft.com/office/drawing/2014/main" id="{3EC54998-04E5-A7BA-77D7-9CD3C6628359}"/>
                </a:ext>
              </a:extLst>
            </p:cNvPr>
            <p:cNvCxnSpPr>
              <a:cxnSpLocks noChangeShapeType="1"/>
              <a:stCxn id="10" idx="6"/>
              <a:endCxn id="9" idx="2"/>
            </p:cNvCxnSpPr>
            <p:nvPr/>
          </p:nvCxnSpPr>
          <p:spPr bwMode="auto">
            <a:xfrm flipV="1">
              <a:off x="1108" y="3860"/>
              <a:ext cx="1187" cy="10"/>
            </a:xfrm>
            <a:prstGeom prst="straightConnector1">
              <a:avLst/>
            </a:prstGeom>
            <a:noFill/>
            <a:ln w="28575">
              <a:solidFill>
                <a:schemeClr val="accent1"/>
              </a:solidFill>
              <a:round/>
              <a:headEnd/>
              <a:tailEnd type="triangle" w="med" len="med"/>
            </a:ln>
            <a:effectLst/>
          </p:spPr>
        </p:cxnSp>
        <p:sp>
          <p:nvSpPr>
            <p:cNvPr id="12" name="Text Box 12">
              <a:extLst>
                <a:ext uri="{FF2B5EF4-FFF2-40B4-BE49-F238E27FC236}">
                  <a16:creationId xmlns:a16="http://schemas.microsoft.com/office/drawing/2014/main" id="{374E250B-3789-F48B-A240-2428C0995DFD}"/>
                </a:ext>
              </a:extLst>
            </p:cNvPr>
            <p:cNvSpPr txBox="1">
              <a:spLocks noChangeArrowheads="1"/>
            </p:cNvSpPr>
            <p:nvPr/>
          </p:nvSpPr>
          <p:spPr bwMode="auto">
            <a:xfrm>
              <a:off x="1536" y="3648"/>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13" name="Line 13">
              <a:extLst>
                <a:ext uri="{FF2B5EF4-FFF2-40B4-BE49-F238E27FC236}">
                  <a16:creationId xmlns:a16="http://schemas.microsoft.com/office/drawing/2014/main" id="{67AAD4ED-ACA6-4F60-32B2-C5A078993F01}"/>
                </a:ext>
              </a:extLst>
            </p:cNvPr>
            <p:cNvSpPr>
              <a:spLocks noChangeShapeType="1"/>
            </p:cNvSpPr>
            <p:nvPr/>
          </p:nvSpPr>
          <p:spPr bwMode="auto">
            <a:xfrm>
              <a:off x="1680" y="3216"/>
              <a:ext cx="0" cy="432"/>
            </a:xfrm>
            <a:prstGeom prst="line">
              <a:avLst/>
            </a:prstGeom>
            <a:noFill/>
            <a:ln w="76200">
              <a:solidFill>
                <a:schemeClr val="tx1"/>
              </a:solidFill>
              <a:prstDash val="sysDot"/>
              <a:round/>
              <a:headEnd/>
              <a:tailEnd type="triangle" w="med" len="med"/>
            </a:ln>
            <a:effectLst/>
          </p:spPr>
          <p:txBody>
            <a:bodyPr anchor="ctr">
              <a:spAutoFit/>
            </a:bodyPr>
            <a:lstStyle/>
            <a:p>
              <a:endParaRPr lang="zh-TW" altLang="en-US"/>
            </a:p>
          </p:txBody>
        </p:sp>
        <p:sp>
          <p:nvSpPr>
            <p:cNvPr id="14" name="Text Box 14">
              <a:extLst>
                <a:ext uri="{FF2B5EF4-FFF2-40B4-BE49-F238E27FC236}">
                  <a16:creationId xmlns:a16="http://schemas.microsoft.com/office/drawing/2014/main" id="{40F309E0-0E7D-209F-D029-0DDD961447AB}"/>
                </a:ext>
              </a:extLst>
            </p:cNvPr>
            <p:cNvSpPr txBox="1">
              <a:spLocks noChangeArrowheads="1"/>
            </p:cNvSpPr>
            <p:nvPr/>
          </p:nvSpPr>
          <p:spPr bwMode="auto">
            <a:xfrm>
              <a:off x="1766" y="3258"/>
              <a:ext cx="691" cy="288"/>
            </a:xfrm>
            <a:prstGeom prst="rect">
              <a:avLst/>
            </a:prstGeom>
            <a:noFill/>
            <a:ln w="28575">
              <a:noFill/>
              <a:miter lim="800000"/>
              <a:headEnd/>
              <a:tailEnd/>
            </a:ln>
            <a:effectLst/>
          </p:spPr>
          <p:txBody>
            <a:bodyPr wrap="none">
              <a:spAutoFit/>
            </a:bodyPr>
            <a:lstStyle/>
            <a:p>
              <a:r>
                <a:rPr lang="en-US" altLang="zh-TW" sz="2400" b="1">
                  <a:latin typeface="Courier New" pitchFamily="49" charset="0"/>
                  <a:ea typeface="新細明體" charset="-120"/>
                </a:rPr>
                <a:t>Relax</a:t>
              </a:r>
            </a:p>
          </p:txBody>
        </p:sp>
      </p:grpSp>
      <p:grpSp>
        <p:nvGrpSpPr>
          <p:cNvPr id="15" name="Group 14">
            <a:extLst>
              <a:ext uri="{FF2B5EF4-FFF2-40B4-BE49-F238E27FC236}">
                <a16:creationId xmlns:a16="http://schemas.microsoft.com/office/drawing/2014/main" id="{19643015-B77B-6189-153F-3E053A2DD9C3}"/>
              </a:ext>
            </a:extLst>
          </p:cNvPr>
          <p:cNvGrpSpPr>
            <a:grpSpLocks/>
          </p:cNvGrpSpPr>
          <p:nvPr/>
        </p:nvGrpSpPr>
        <p:grpSpPr bwMode="auto">
          <a:xfrm>
            <a:off x="6814891" y="3886897"/>
            <a:ext cx="2963862" cy="2019300"/>
            <a:chOff x="3269" y="2772"/>
            <a:chExt cx="1867" cy="1272"/>
          </a:xfrm>
        </p:grpSpPr>
        <p:sp>
          <p:nvSpPr>
            <p:cNvPr id="16" name="Oval 15">
              <a:extLst>
                <a:ext uri="{FF2B5EF4-FFF2-40B4-BE49-F238E27FC236}">
                  <a16:creationId xmlns:a16="http://schemas.microsoft.com/office/drawing/2014/main" id="{73FC810C-A163-9FA9-4A20-5617CEFE5337}"/>
                </a:ext>
              </a:extLst>
            </p:cNvPr>
            <p:cNvSpPr>
              <a:spLocks noChangeArrowheads="1"/>
            </p:cNvSpPr>
            <p:nvPr/>
          </p:nvSpPr>
          <p:spPr bwMode="auto">
            <a:xfrm>
              <a:off x="4805" y="281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6</a:t>
              </a:r>
            </a:p>
          </p:txBody>
        </p:sp>
        <p:sp>
          <p:nvSpPr>
            <p:cNvPr id="17" name="Oval 16">
              <a:extLst>
                <a:ext uri="{FF2B5EF4-FFF2-40B4-BE49-F238E27FC236}">
                  <a16:creationId xmlns:a16="http://schemas.microsoft.com/office/drawing/2014/main" id="{6A596501-D83A-3603-CA7E-EFCB2172278A}"/>
                </a:ext>
              </a:extLst>
            </p:cNvPr>
            <p:cNvSpPr>
              <a:spLocks noChangeArrowheads="1"/>
            </p:cNvSpPr>
            <p:nvPr/>
          </p:nvSpPr>
          <p:spPr bwMode="auto">
            <a:xfrm>
              <a:off x="3269" y="282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18" name="AutoShape 18">
              <a:extLst>
                <a:ext uri="{FF2B5EF4-FFF2-40B4-BE49-F238E27FC236}">
                  <a16:creationId xmlns:a16="http://schemas.microsoft.com/office/drawing/2014/main" id="{EBDAA565-FA5A-0AE8-AD0A-DD3215750225}"/>
                </a:ext>
              </a:extLst>
            </p:cNvPr>
            <p:cNvCxnSpPr>
              <a:cxnSpLocks noChangeShapeType="1"/>
              <a:stCxn id="17" idx="6"/>
              <a:endCxn id="16" idx="2"/>
            </p:cNvCxnSpPr>
            <p:nvPr/>
          </p:nvCxnSpPr>
          <p:spPr bwMode="auto">
            <a:xfrm flipV="1">
              <a:off x="3609" y="2984"/>
              <a:ext cx="1187" cy="10"/>
            </a:xfrm>
            <a:prstGeom prst="straightConnector1">
              <a:avLst/>
            </a:prstGeom>
            <a:noFill/>
            <a:ln w="28575">
              <a:solidFill>
                <a:schemeClr val="accent1"/>
              </a:solidFill>
              <a:round/>
              <a:headEnd/>
              <a:tailEnd type="triangle" w="med" len="med"/>
            </a:ln>
            <a:effectLst/>
          </p:spPr>
        </p:cxnSp>
        <p:sp>
          <p:nvSpPr>
            <p:cNvPr id="19" name="Text Box 19">
              <a:extLst>
                <a:ext uri="{FF2B5EF4-FFF2-40B4-BE49-F238E27FC236}">
                  <a16:creationId xmlns:a16="http://schemas.microsoft.com/office/drawing/2014/main" id="{02CC7024-3C91-F5F9-E9EE-359AF811265C}"/>
                </a:ext>
              </a:extLst>
            </p:cNvPr>
            <p:cNvSpPr txBox="1">
              <a:spLocks noChangeArrowheads="1"/>
            </p:cNvSpPr>
            <p:nvPr/>
          </p:nvSpPr>
          <p:spPr bwMode="auto">
            <a:xfrm>
              <a:off x="4037" y="2772"/>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20" name="Oval 19">
              <a:extLst>
                <a:ext uri="{FF2B5EF4-FFF2-40B4-BE49-F238E27FC236}">
                  <a16:creationId xmlns:a16="http://schemas.microsoft.com/office/drawing/2014/main" id="{378A82E2-73F7-D543-0929-ED2BC5CE26AA}"/>
                </a:ext>
              </a:extLst>
            </p:cNvPr>
            <p:cNvSpPr>
              <a:spLocks noChangeArrowheads="1"/>
            </p:cNvSpPr>
            <p:nvPr/>
          </p:nvSpPr>
          <p:spPr bwMode="auto">
            <a:xfrm>
              <a:off x="4805" y="368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6</a:t>
              </a:r>
            </a:p>
          </p:txBody>
        </p:sp>
        <p:sp>
          <p:nvSpPr>
            <p:cNvPr id="21" name="Oval 20">
              <a:extLst>
                <a:ext uri="{FF2B5EF4-FFF2-40B4-BE49-F238E27FC236}">
                  <a16:creationId xmlns:a16="http://schemas.microsoft.com/office/drawing/2014/main" id="{6727D188-3184-0FE8-D3F0-C247E658D673}"/>
                </a:ext>
              </a:extLst>
            </p:cNvPr>
            <p:cNvSpPr>
              <a:spLocks noChangeArrowheads="1"/>
            </p:cNvSpPr>
            <p:nvPr/>
          </p:nvSpPr>
          <p:spPr bwMode="auto">
            <a:xfrm>
              <a:off x="3269" y="369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22" name="AutoShape 22">
              <a:extLst>
                <a:ext uri="{FF2B5EF4-FFF2-40B4-BE49-F238E27FC236}">
                  <a16:creationId xmlns:a16="http://schemas.microsoft.com/office/drawing/2014/main" id="{C758B774-AA45-A021-AA4E-AFFD73279324}"/>
                </a:ext>
              </a:extLst>
            </p:cNvPr>
            <p:cNvCxnSpPr>
              <a:cxnSpLocks noChangeShapeType="1"/>
              <a:stCxn id="21" idx="6"/>
              <a:endCxn id="20" idx="2"/>
            </p:cNvCxnSpPr>
            <p:nvPr/>
          </p:nvCxnSpPr>
          <p:spPr bwMode="auto">
            <a:xfrm flipV="1">
              <a:off x="3609" y="3860"/>
              <a:ext cx="1187" cy="10"/>
            </a:xfrm>
            <a:prstGeom prst="straightConnector1">
              <a:avLst/>
            </a:prstGeom>
            <a:noFill/>
            <a:ln w="28575">
              <a:solidFill>
                <a:schemeClr val="accent1"/>
              </a:solidFill>
              <a:round/>
              <a:headEnd/>
              <a:tailEnd type="triangle" w="med" len="med"/>
            </a:ln>
            <a:effectLst/>
          </p:spPr>
        </p:cxnSp>
        <p:sp>
          <p:nvSpPr>
            <p:cNvPr id="23" name="Text Box 23">
              <a:extLst>
                <a:ext uri="{FF2B5EF4-FFF2-40B4-BE49-F238E27FC236}">
                  <a16:creationId xmlns:a16="http://schemas.microsoft.com/office/drawing/2014/main" id="{B9705500-FCBF-1806-476B-8E8106F09834}"/>
                </a:ext>
              </a:extLst>
            </p:cNvPr>
            <p:cNvSpPr txBox="1">
              <a:spLocks noChangeArrowheads="1"/>
            </p:cNvSpPr>
            <p:nvPr/>
          </p:nvSpPr>
          <p:spPr bwMode="auto">
            <a:xfrm>
              <a:off x="4037" y="3648"/>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24" name="Line 24">
              <a:extLst>
                <a:ext uri="{FF2B5EF4-FFF2-40B4-BE49-F238E27FC236}">
                  <a16:creationId xmlns:a16="http://schemas.microsoft.com/office/drawing/2014/main" id="{F3B11B23-8D91-C599-5BAE-4BD9E4EFF00E}"/>
                </a:ext>
              </a:extLst>
            </p:cNvPr>
            <p:cNvSpPr>
              <a:spLocks noChangeShapeType="1"/>
            </p:cNvSpPr>
            <p:nvPr/>
          </p:nvSpPr>
          <p:spPr bwMode="auto">
            <a:xfrm>
              <a:off x="4128" y="3216"/>
              <a:ext cx="0" cy="432"/>
            </a:xfrm>
            <a:prstGeom prst="line">
              <a:avLst/>
            </a:prstGeom>
            <a:noFill/>
            <a:ln w="76200">
              <a:solidFill>
                <a:schemeClr val="tx1"/>
              </a:solidFill>
              <a:prstDash val="sysDot"/>
              <a:round/>
              <a:headEnd/>
              <a:tailEnd type="triangle" w="med" len="med"/>
            </a:ln>
            <a:effectLst/>
          </p:spPr>
          <p:txBody>
            <a:bodyPr anchor="ctr">
              <a:spAutoFit/>
            </a:bodyPr>
            <a:lstStyle/>
            <a:p>
              <a:endParaRPr lang="zh-TW" altLang="en-US"/>
            </a:p>
          </p:txBody>
        </p:sp>
        <p:sp>
          <p:nvSpPr>
            <p:cNvPr id="25" name="Text Box 25">
              <a:extLst>
                <a:ext uri="{FF2B5EF4-FFF2-40B4-BE49-F238E27FC236}">
                  <a16:creationId xmlns:a16="http://schemas.microsoft.com/office/drawing/2014/main" id="{8749BAB0-0613-95B2-D266-2957A5DCB099}"/>
                </a:ext>
              </a:extLst>
            </p:cNvPr>
            <p:cNvSpPr txBox="1">
              <a:spLocks noChangeArrowheads="1"/>
            </p:cNvSpPr>
            <p:nvPr/>
          </p:nvSpPr>
          <p:spPr bwMode="auto">
            <a:xfrm>
              <a:off x="4214" y="3258"/>
              <a:ext cx="691" cy="288"/>
            </a:xfrm>
            <a:prstGeom prst="rect">
              <a:avLst/>
            </a:prstGeom>
            <a:noFill/>
            <a:ln w="28575">
              <a:noFill/>
              <a:miter lim="800000"/>
              <a:headEnd/>
              <a:tailEnd/>
            </a:ln>
            <a:effectLst/>
          </p:spPr>
          <p:txBody>
            <a:bodyPr wrap="none">
              <a:spAutoFit/>
            </a:bodyPr>
            <a:lstStyle/>
            <a:p>
              <a:r>
                <a:rPr lang="en-US" altLang="zh-TW" sz="2400" b="1">
                  <a:latin typeface="Courier New" pitchFamily="49" charset="0"/>
                  <a:ea typeface="新細明體" charset="-120"/>
                </a:rPr>
                <a:t>Relax</a:t>
              </a:r>
            </a:p>
          </p:txBody>
        </p:sp>
      </p:grpSp>
    </p:spTree>
    <p:extLst>
      <p:ext uri="{BB962C8B-B14F-4D97-AF65-F5344CB8AC3E}">
        <p14:creationId xmlns:p14="http://schemas.microsoft.com/office/powerpoint/2010/main" val="56260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ED00-BEBC-5440-E5A2-7130E01B90E7}"/>
              </a:ext>
            </a:extLst>
          </p:cNvPr>
          <p:cNvSpPr>
            <a:spLocks noGrp="1"/>
          </p:cNvSpPr>
          <p:nvPr>
            <p:ph type="title"/>
          </p:nvPr>
        </p:nvSpPr>
        <p:spPr/>
        <p:txBody>
          <a:bodyPr/>
          <a:lstStyle/>
          <a:p>
            <a:r>
              <a:rPr lang="en-US" dirty="0"/>
              <a:t>Bellman-Ford Shortest Path Algorithm</a:t>
            </a:r>
          </a:p>
        </p:txBody>
      </p:sp>
      <p:sp>
        <p:nvSpPr>
          <p:cNvPr id="4" name="Rectangle 3">
            <a:extLst>
              <a:ext uri="{FF2B5EF4-FFF2-40B4-BE49-F238E27FC236}">
                <a16:creationId xmlns:a16="http://schemas.microsoft.com/office/drawing/2014/main" id="{09CF2510-8159-703F-9B23-1F05696CF1C9}"/>
              </a:ext>
            </a:extLst>
          </p:cNvPr>
          <p:cNvSpPr txBox="1">
            <a:spLocks noGrp="1" noChangeArrowheads="1"/>
          </p:cNvSpPr>
          <p:nvPr>
            <p:ph idx="1"/>
          </p:nvPr>
        </p:nvSpPr>
        <p:spPr>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rPr>
              <a:t>BellmanFord</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   for each v </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V</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d[v] = ;</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d[s] = 0;</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i</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=1 to |V|-1</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each edge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 E</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w(</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u,v,w</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if (d[v] &gt; d[u]+w) then d[v]=d[u]+w</a:t>
            </a:r>
            <a:endParaRPr kumimoji="0" lang="en-US" altLang="zh-TW" sz="24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p:txBody>
      </p:sp>
      <p:sp>
        <p:nvSpPr>
          <p:cNvPr id="6" name="AutoShape 5">
            <a:extLst>
              <a:ext uri="{FF2B5EF4-FFF2-40B4-BE49-F238E27FC236}">
                <a16:creationId xmlns:a16="http://schemas.microsoft.com/office/drawing/2014/main" id="{3083D9FF-8751-215D-AD36-A0986C38E6E3}"/>
              </a:ext>
            </a:extLst>
          </p:cNvPr>
          <p:cNvSpPr>
            <a:spLocks/>
          </p:cNvSpPr>
          <p:nvPr/>
        </p:nvSpPr>
        <p:spPr bwMode="auto">
          <a:xfrm>
            <a:off x="6000075" y="1495436"/>
            <a:ext cx="328477" cy="1371600"/>
          </a:xfrm>
          <a:prstGeom prst="rightBrace">
            <a:avLst>
              <a:gd name="adj1" fmla="val 50000"/>
              <a:gd name="adj2" fmla="val 50000"/>
            </a:avLst>
          </a:prstGeom>
          <a:noFill/>
          <a:ln w="28575">
            <a:solidFill>
              <a:schemeClr val="tx1"/>
            </a:solidFill>
            <a:round/>
            <a:headEnd/>
            <a:tailEnd/>
          </a:ln>
          <a:effectLst/>
        </p:spPr>
        <p:txBody>
          <a:bodyPr wrap="none" anchor="ctr">
            <a:spAutoFit/>
          </a:bodyPr>
          <a:lstStyle/>
          <a:p>
            <a:endParaRPr lang="zh-TW" altLang="en-US"/>
          </a:p>
        </p:txBody>
      </p:sp>
      <p:sp>
        <p:nvSpPr>
          <p:cNvPr id="7" name="Text Box 6">
            <a:extLst>
              <a:ext uri="{FF2B5EF4-FFF2-40B4-BE49-F238E27FC236}">
                <a16:creationId xmlns:a16="http://schemas.microsoft.com/office/drawing/2014/main" id="{DB0DBBD3-D32D-AA36-3727-365A4CBC8F9B}"/>
              </a:ext>
            </a:extLst>
          </p:cNvPr>
          <p:cNvSpPr txBox="1">
            <a:spLocks noChangeArrowheads="1"/>
          </p:cNvSpPr>
          <p:nvPr/>
        </p:nvSpPr>
        <p:spPr bwMode="auto">
          <a:xfrm>
            <a:off x="6392423" y="1746261"/>
            <a:ext cx="4721862" cy="646331"/>
          </a:xfrm>
          <a:prstGeom prst="rect">
            <a:avLst/>
          </a:prstGeom>
          <a:noFill/>
          <a:ln w="28575">
            <a:noFill/>
            <a:miter lim="800000"/>
            <a:headEnd/>
            <a:tailEnd/>
          </a:ln>
          <a:effectLst/>
        </p:spPr>
        <p:txBody>
          <a:bodyPr wrap="square">
            <a:spAutoFit/>
          </a:bodyPr>
          <a:lstStyle/>
          <a:p>
            <a:r>
              <a:rPr lang="en-US" altLang="zh-TW" sz="1800" b="1" dirty="0">
                <a:latin typeface="Arial" panose="020B0604020202020204" pitchFamily="34" charset="0"/>
                <a:ea typeface="新細明體" charset="-120"/>
                <a:cs typeface="Arial" panose="020B0604020202020204" pitchFamily="34" charset="0"/>
              </a:rPr>
              <a:t>Initialize d[], which will converge to shortest-path value </a:t>
            </a:r>
            <a:r>
              <a:rPr lang="en-US" altLang="zh-TW" sz="1800" b="1" dirty="0">
                <a:latin typeface="Arial" panose="020B0604020202020204" pitchFamily="34" charset="0"/>
                <a:ea typeface="新細明體" charset="-120"/>
                <a:cs typeface="Arial" panose="020B0604020202020204" pitchFamily="34" charset="0"/>
                <a:sym typeface="Symbol" pitchFamily="18" charset="2"/>
              </a:rPr>
              <a:t></a:t>
            </a:r>
            <a:endParaRPr lang="en-US" altLang="zh-TW" sz="1800" b="1" dirty="0">
              <a:latin typeface="Arial" panose="020B0604020202020204" pitchFamily="34" charset="0"/>
              <a:ea typeface="新細明體" charset="-120"/>
              <a:cs typeface="Arial" panose="020B0604020202020204" pitchFamily="34" charset="0"/>
            </a:endParaRPr>
          </a:p>
        </p:txBody>
      </p:sp>
      <p:sp>
        <p:nvSpPr>
          <p:cNvPr id="9" name="AutoShape 8">
            <a:extLst>
              <a:ext uri="{FF2B5EF4-FFF2-40B4-BE49-F238E27FC236}">
                <a16:creationId xmlns:a16="http://schemas.microsoft.com/office/drawing/2014/main" id="{BF2D41E0-D3B4-0476-FD45-4379CF31760B}"/>
              </a:ext>
            </a:extLst>
          </p:cNvPr>
          <p:cNvSpPr>
            <a:spLocks/>
          </p:cNvSpPr>
          <p:nvPr/>
        </p:nvSpPr>
        <p:spPr bwMode="auto">
          <a:xfrm>
            <a:off x="6000076" y="2867039"/>
            <a:ext cx="401112" cy="1066801"/>
          </a:xfrm>
          <a:prstGeom prst="rightBrace">
            <a:avLst>
              <a:gd name="adj1" fmla="val 38889"/>
              <a:gd name="adj2" fmla="val 50000"/>
            </a:avLst>
          </a:prstGeom>
          <a:noFill/>
          <a:ln w="28575">
            <a:solidFill>
              <a:schemeClr val="tx1"/>
            </a:solidFill>
            <a:round/>
            <a:headEnd/>
            <a:tailEnd/>
          </a:ln>
          <a:effectLst/>
        </p:spPr>
        <p:txBody>
          <a:bodyPr anchor="ctr">
            <a:spAutoFit/>
          </a:bodyPr>
          <a:lstStyle/>
          <a:p>
            <a:endParaRPr lang="zh-TW" altLang="en-US"/>
          </a:p>
        </p:txBody>
      </p:sp>
      <p:sp>
        <p:nvSpPr>
          <p:cNvPr id="10" name="Text Box 9">
            <a:extLst>
              <a:ext uri="{FF2B5EF4-FFF2-40B4-BE49-F238E27FC236}">
                <a16:creationId xmlns:a16="http://schemas.microsoft.com/office/drawing/2014/main" id="{1498658B-7EEC-58BD-0CC4-868C4AFB531D}"/>
              </a:ext>
            </a:extLst>
          </p:cNvPr>
          <p:cNvSpPr txBox="1">
            <a:spLocks noChangeArrowheads="1"/>
          </p:cNvSpPr>
          <p:nvPr/>
        </p:nvSpPr>
        <p:spPr bwMode="auto">
          <a:xfrm>
            <a:off x="6479181" y="2941652"/>
            <a:ext cx="4482734" cy="646331"/>
          </a:xfrm>
          <a:prstGeom prst="rect">
            <a:avLst/>
          </a:prstGeom>
          <a:noFill/>
          <a:ln w="28575">
            <a:noFill/>
            <a:miter lim="800000"/>
            <a:headEnd/>
            <a:tailEnd/>
          </a:ln>
          <a:effectLst/>
        </p:spPr>
        <p:txBody>
          <a:bodyPr wrap="square">
            <a:spAutoFit/>
          </a:bodyPr>
          <a:lstStyle/>
          <a:p>
            <a:r>
              <a:rPr lang="en-US" altLang="zh-TW" sz="1800" b="1" dirty="0">
                <a:latin typeface="Arial" panose="020B0604020202020204" pitchFamily="34" charset="0"/>
                <a:ea typeface="新細明體" charset="-120"/>
                <a:cs typeface="Arial" panose="020B0604020202020204" pitchFamily="34" charset="0"/>
              </a:rPr>
              <a:t>Relaxation: Make |V|-1 passes, relax each edge if possible</a:t>
            </a:r>
          </a:p>
        </p:txBody>
      </p:sp>
    </p:spTree>
    <p:extLst>
      <p:ext uri="{BB962C8B-B14F-4D97-AF65-F5344CB8AC3E}">
        <p14:creationId xmlns:p14="http://schemas.microsoft.com/office/powerpoint/2010/main" val="264499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E859-1933-0592-596F-684ED51202CA}"/>
              </a:ext>
            </a:extLst>
          </p:cNvPr>
          <p:cNvSpPr>
            <a:spLocks noGrp="1"/>
          </p:cNvSpPr>
          <p:nvPr>
            <p:ph type="title"/>
          </p:nvPr>
        </p:nvSpPr>
        <p:spPr/>
        <p:txBody>
          <a:bodyPr/>
          <a:lstStyle/>
          <a:p>
            <a:r>
              <a:rPr lang="en-US" dirty="0"/>
              <a:t>Bellman-Ford Algorithm Walkthrough – 1 </a:t>
            </a:r>
          </a:p>
        </p:txBody>
      </p:sp>
      <p:sp>
        <p:nvSpPr>
          <p:cNvPr id="4" name="Oval 4">
            <a:extLst>
              <a:ext uri="{FF2B5EF4-FFF2-40B4-BE49-F238E27FC236}">
                <a16:creationId xmlns:a16="http://schemas.microsoft.com/office/drawing/2014/main" id="{1B9983E6-38D3-C2BD-0BE1-3D287F7FA208}"/>
              </a:ext>
            </a:extLst>
          </p:cNvPr>
          <p:cNvSpPr>
            <a:spLocks noChangeArrowheads="1"/>
          </p:cNvSpPr>
          <p:nvPr/>
        </p:nvSpPr>
        <p:spPr bwMode="auto">
          <a:xfrm>
            <a:off x="3320143"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5" name="Oval 5">
            <a:extLst>
              <a:ext uri="{FF2B5EF4-FFF2-40B4-BE49-F238E27FC236}">
                <a16:creationId xmlns:a16="http://schemas.microsoft.com/office/drawing/2014/main" id="{F8190312-37B4-DA51-6998-5060BC58E9E2}"/>
              </a:ext>
            </a:extLst>
          </p:cNvPr>
          <p:cNvSpPr>
            <a:spLocks noChangeArrowheads="1"/>
          </p:cNvSpPr>
          <p:nvPr/>
        </p:nvSpPr>
        <p:spPr bwMode="auto">
          <a:xfrm>
            <a:off x="5529943"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6" name="Oval 6">
            <a:extLst>
              <a:ext uri="{FF2B5EF4-FFF2-40B4-BE49-F238E27FC236}">
                <a16:creationId xmlns:a16="http://schemas.microsoft.com/office/drawing/2014/main" id="{56DAB468-8D9E-A1E4-EA78-AA77A53296EE}"/>
              </a:ext>
            </a:extLst>
          </p:cNvPr>
          <p:cNvSpPr>
            <a:spLocks noChangeArrowheads="1"/>
          </p:cNvSpPr>
          <p:nvPr/>
        </p:nvSpPr>
        <p:spPr bwMode="auto">
          <a:xfrm>
            <a:off x="7739743"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7" name="Oval 7">
            <a:extLst>
              <a:ext uri="{FF2B5EF4-FFF2-40B4-BE49-F238E27FC236}">
                <a16:creationId xmlns:a16="http://schemas.microsoft.com/office/drawing/2014/main" id="{F9187B15-FF8C-635E-2B4A-3BF0C29F50B5}"/>
              </a:ext>
            </a:extLst>
          </p:cNvPr>
          <p:cNvSpPr>
            <a:spLocks noChangeArrowheads="1"/>
          </p:cNvSpPr>
          <p:nvPr/>
        </p:nvSpPr>
        <p:spPr bwMode="auto">
          <a:xfrm>
            <a:off x="7739743"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8" name="Oval 8">
            <a:extLst>
              <a:ext uri="{FF2B5EF4-FFF2-40B4-BE49-F238E27FC236}">
                <a16:creationId xmlns:a16="http://schemas.microsoft.com/office/drawing/2014/main" id="{AFF21BDC-23B1-0D87-2AA7-087AF48A69B5}"/>
              </a:ext>
            </a:extLst>
          </p:cNvPr>
          <p:cNvSpPr>
            <a:spLocks noChangeArrowheads="1"/>
          </p:cNvSpPr>
          <p:nvPr/>
        </p:nvSpPr>
        <p:spPr bwMode="auto">
          <a:xfrm>
            <a:off x="3320143"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9" name="Line 9">
            <a:extLst>
              <a:ext uri="{FF2B5EF4-FFF2-40B4-BE49-F238E27FC236}">
                <a16:creationId xmlns:a16="http://schemas.microsoft.com/office/drawing/2014/main" id="{0CC089AC-B1F7-C543-CCC6-F1FC01A7DE6F}"/>
              </a:ext>
            </a:extLst>
          </p:cNvPr>
          <p:cNvSpPr>
            <a:spLocks noChangeShapeType="1"/>
          </p:cNvSpPr>
          <p:nvPr/>
        </p:nvSpPr>
        <p:spPr bwMode="auto">
          <a:xfrm flipH="1">
            <a:off x="4005943"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0" name="Line 10">
            <a:extLst>
              <a:ext uri="{FF2B5EF4-FFF2-40B4-BE49-F238E27FC236}">
                <a16:creationId xmlns:a16="http://schemas.microsoft.com/office/drawing/2014/main" id="{5D88DECE-E5D5-C6C7-7C3E-E6B235B99DAA}"/>
              </a:ext>
            </a:extLst>
          </p:cNvPr>
          <p:cNvSpPr>
            <a:spLocks noChangeShapeType="1"/>
          </p:cNvSpPr>
          <p:nvPr/>
        </p:nvSpPr>
        <p:spPr bwMode="auto">
          <a:xfrm flipH="1">
            <a:off x="4005943" y="2459023"/>
            <a:ext cx="3733800" cy="0"/>
          </a:xfrm>
          <a:prstGeom prst="line">
            <a:avLst/>
          </a:prstGeom>
          <a:noFill/>
          <a:ln w="9525">
            <a:solidFill>
              <a:schemeClr val="tx1"/>
            </a:solidFill>
            <a:round/>
            <a:headEnd type="triangle" w="med" len="med"/>
            <a:tailEnd/>
          </a:ln>
          <a:effectLst/>
        </p:spPr>
        <p:txBody>
          <a:bodyPr/>
          <a:lstStyle/>
          <a:p>
            <a:endParaRPr lang="zh-TW" altLang="en-US"/>
          </a:p>
        </p:txBody>
      </p:sp>
      <p:sp>
        <p:nvSpPr>
          <p:cNvPr id="11" name="Line 11">
            <a:extLst>
              <a:ext uri="{FF2B5EF4-FFF2-40B4-BE49-F238E27FC236}">
                <a16:creationId xmlns:a16="http://schemas.microsoft.com/office/drawing/2014/main" id="{45BC12FF-28EB-FD77-4943-4F736D70E0DF}"/>
              </a:ext>
            </a:extLst>
          </p:cNvPr>
          <p:cNvSpPr>
            <a:spLocks noChangeShapeType="1"/>
          </p:cNvSpPr>
          <p:nvPr/>
        </p:nvSpPr>
        <p:spPr bwMode="auto">
          <a:xfrm flipH="1">
            <a:off x="4005943"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2" name="Line 13">
            <a:extLst>
              <a:ext uri="{FF2B5EF4-FFF2-40B4-BE49-F238E27FC236}">
                <a16:creationId xmlns:a16="http://schemas.microsoft.com/office/drawing/2014/main" id="{273D8959-382D-4B4B-F3B8-05A5106D781D}"/>
              </a:ext>
            </a:extLst>
          </p:cNvPr>
          <p:cNvSpPr>
            <a:spLocks noChangeShapeType="1"/>
          </p:cNvSpPr>
          <p:nvPr/>
        </p:nvSpPr>
        <p:spPr bwMode="auto">
          <a:xfrm>
            <a:off x="3548743" y="2687623"/>
            <a:ext cx="0" cy="2362200"/>
          </a:xfrm>
          <a:prstGeom prst="line">
            <a:avLst/>
          </a:prstGeom>
          <a:noFill/>
          <a:ln w="9525">
            <a:solidFill>
              <a:schemeClr val="tx1"/>
            </a:solidFill>
            <a:round/>
            <a:headEnd/>
            <a:tailEnd type="triangle" w="med" len="med"/>
          </a:ln>
          <a:effectLst/>
        </p:spPr>
        <p:txBody>
          <a:bodyPr/>
          <a:lstStyle/>
          <a:p>
            <a:endParaRPr lang="zh-TW" altLang="en-US"/>
          </a:p>
        </p:txBody>
      </p:sp>
      <p:sp>
        <p:nvSpPr>
          <p:cNvPr id="13" name="Line 14">
            <a:extLst>
              <a:ext uri="{FF2B5EF4-FFF2-40B4-BE49-F238E27FC236}">
                <a16:creationId xmlns:a16="http://schemas.microsoft.com/office/drawing/2014/main" id="{DC85D112-B977-5731-CD6E-A9A50A0B47A9}"/>
              </a:ext>
            </a:extLst>
          </p:cNvPr>
          <p:cNvSpPr>
            <a:spLocks noChangeShapeType="1"/>
          </p:cNvSpPr>
          <p:nvPr/>
        </p:nvSpPr>
        <p:spPr bwMode="auto">
          <a:xfrm>
            <a:off x="8196943"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14" name="Line 15">
            <a:extLst>
              <a:ext uri="{FF2B5EF4-FFF2-40B4-BE49-F238E27FC236}">
                <a16:creationId xmlns:a16="http://schemas.microsoft.com/office/drawing/2014/main" id="{924C0E0D-47B9-08D2-646D-09D1D86C41D4}"/>
              </a:ext>
            </a:extLst>
          </p:cNvPr>
          <p:cNvSpPr>
            <a:spLocks noChangeShapeType="1"/>
          </p:cNvSpPr>
          <p:nvPr/>
        </p:nvSpPr>
        <p:spPr bwMode="auto">
          <a:xfrm>
            <a:off x="3853543"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5" name="Line 16">
            <a:extLst>
              <a:ext uri="{FF2B5EF4-FFF2-40B4-BE49-F238E27FC236}">
                <a16:creationId xmlns:a16="http://schemas.microsoft.com/office/drawing/2014/main" id="{412261E8-E5E8-08B8-486D-E106F9B0B8C0}"/>
              </a:ext>
            </a:extLst>
          </p:cNvPr>
          <p:cNvSpPr>
            <a:spLocks noChangeShapeType="1"/>
          </p:cNvSpPr>
          <p:nvPr/>
        </p:nvSpPr>
        <p:spPr bwMode="auto">
          <a:xfrm flipH="1">
            <a:off x="6139543"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6" name="Line 17">
            <a:extLst>
              <a:ext uri="{FF2B5EF4-FFF2-40B4-BE49-F238E27FC236}">
                <a16:creationId xmlns:a16="http://schemas.microsoft.com/office/drawing/2014/main" id="{BE9D460B-0DD5-13F0-1D1E-3BAA0A4B961A}"/>
              </a:ext>
            </a:extLst>
          </p:cNvPr>
          <p:cNvSpPr>
            <a:spLocks noChangeShapeType="1"/>
          </p:cNvSpPr>
          <p:nvPr/>
        </p:nvSpPr>
        <p:spPr bwMode="auto">
          <a:xfrm flipH="1">
            <a:off x="3853543"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7" name="Line 18">
            <a:extLst>
              <a:ext uri="{FF2B5EF4-FFF2-40B4-BE49-F238E27FC236}">
                <a16:creationId xmlns:a16="http://schemas.microsoft.com/office/drawing/2014/main" id="{5A2CC0CA-577A-8254-4471-809B9DE51ADC}"/>
              </a:ext>
            </a:extLst>
          </p:cNvPr>
          <p:cNvSpPr>
            <a:spLocks noChangeShapeType="1"/>
          </p:cNvSpPr>
          <p:nvPr/>
        </p:nvSpPr>
        <p:spPr bwMode="auto">
          <a:xfrm>
            <a:off x="6139543"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8" name="Line 19">
            <a:extLst>
              <a:ext uri="{FF2B5EF4-FFF2-40B4-BE49-F238E27FC236}">
                <a16:creationId xmlns:a16="http://schemas.microsoft.com/office/drawing/2014/main" id="{EF620A1F-2197-972C-E0CB-25335EA11F34}"/>
              </a:ext>
            </a:extLst>
          </p:cNvPr>
          <p:cNvSpPr>
            <a:spLocks noChangeShapeType="1"/>
          </p:cNvSpPr>
          <p:nvPr/>
        </p:nvSpPr>
        <p:spPr bwMode="auto">
          <a:xfrm flipV="1">
            <a:off x="3929743"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9" name="Text Box 29">
            <a:extLst>
              <a:ext uri="{FF2B5EF4-FFF2-40B4-BE49-F238E27FC236}">
                <a16:creationId xmlns:a16="http://schemas.microsoft.com/office/drawing/2014/main" id="{B281268D-A38F-7F83-4632-088DF189298F}"/>
              </a:ext>
            </a:extLst>
          </p:cNvPr>
          <p:cNvSpPr txBox="1">
            <a:spLocks noChangeArrowheads="1"/>
          </p:cNvSpPr>
          <p:nvPr/>
        </p:nvSpPr>
        <p:spPr bwMode="auto">
          <a:xfrm>
            <a:off x="5742668"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0" name="Text Box 30">
            <a:extLst>
              <a:ext uri="{FF2B5EF4-FFF2-40B4-BE49-F238E27FC236}">
                <a16:creationId xmlns:a16="http://schemas.microsoft.com/office/drawing/2014/main" id="{49BD957E-D305-0B65-5342-7318E19DA520}"/>
              </a:ext>
            </a:extLst>
          </p:cNvPr>
          <p:cNvSpPr txBox="1">
            <a:spLocks noChangeArrowheads="1"/>
          </p:cNvSpPr>
          <p:nvPr/>
        </p:nvSpPr>
        <p:spPr bwMode="auto">
          <a:xfrm>
            <a:off x="5742668"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21" name="Text Box 31">
            <a:extLst>
              <a:ext uri="{FF2B5EF4-FFF2-40B4-BE49-F238E27FC236}">
                <a16:creationId xmlns:a16="http://schemas.microsoft.com/office/drawing/2014/main" id="{187DB46F-DA8C-7AE4-0765-4BF6506225B4}"/>
              </a:ext>
            </a:extLst>
          </p:cNvPr>
          <p:cNvSpPr txBox="1">
            <a:spLocks noChangeArrowheads="1"/>
          </p:cNvSpPr>
          <p:nvPr/>
        </p:nvSpPr>
        <p:spPr bwMode="auto">
          <a:xfrm>
            <a:off x="3151868"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22" name="Text Box 32">
            <a:extLst>
              <a:ext uri="{FF2B5EF4-FFF2-40B4-BE49-F238E27FC236}">
                <a16:creationId xmlns:a16="http://schemas.microsoft.com/office/drawing/2014/main" id="{19B068E4-EF8B-73BD-B7BA-10720D9C9C8E}"/>
              </a:ext>
            </a:extLst>
          </p:cNvPr>
          <p:cNvSpPr txBox="1">
            <a:spLocks noChangeArrowheads="1"/>
          </p:cNvSpPr>
          <p:nvPr/>
        </p:nvSpPr>
        <p:spPr bwMode="auto">
          <a:xfrm>
            <a:off x="8181068"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23" name="Text Box 33">
            <a:extLst>
              <a:ext uri="{FF2B5EF4-FFF2-40B4-BE49-F238E27FC236}">
                <a16:creationId xmlns:a16="http://schemas.microsoft.com/office/drawing/2014/main" id="{92C0A833-6ACD-CA55-8C1B-62ED7C154565}"/>
              </a:ext>
            </a:extLst>
          </p:cNvPr>
          <p:cNvSpPr txBox="1">
            <a:spLocks noChangeArrowheads="1"/>
          </p:cNvSpPr>
          <p:nvPr/>
        </p:nvSpPr>
        <p:spPr bwMode="auto">
          <a:xfrm>
            <a:off x="4371068"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4" name="Text Box 34">
            <a:extLst>
              <a:ext uri="{FF2B5EF4-FFF2-40B4-BE49-F238E27FC236}">
                <a16:creationId xmlns:a16="http://schemas.microsoft.com/office/drawing/2014/main" id="{60658743-A3EA-E3A3-73AC-B0C1C50F90C2}"/>
              </a:ext>
            </a:extLst>
          </p:cNvPr>
          <p:cNvSpPr txBox="1">
            <a:spLocks noChangeArrowheads="1"/>
          </p:cNvSpPr>
          <p:nvPr/>
        </p:nvSpPr>
        <p:spPr bwMode="auto">
          <a:xfrm>
            <a:off x="7038068"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25" name="Text Box 35">
            <a:extLst>
              <a:ext uri="{FF2B5EF4-FFF2-40B4-BE49-F238E27FC236}">
                <a16:creationId xmlns:a16="http://schemas.microsoft.com/office/drawing/2014/main" id="{33B50822-AF8A-9883-A99D-6AEAFAA1E77C}"/>
              </a:ext>
            </a:extLst>
          </p:cNvPr>
          <p:cNvSpPr txBox="1">
            <a:spLocks noChangeArrowheads="1"/>
          </p:cNvSpPr>
          <p:nvPr/>
        </p:nvSpPr>
        <p:spPr bwMode="auto">
          <a:xfrm>
            <a:off x="4371068"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26" name="Text Box 36">
            <a:extLst>
              <a:ext uri="{FF2B5EF4-FFF2-40B4-BE49-F238E27FC236}">
                <a16:creationId xmlns:a16="http://schemas.microsoft.com/office/drawing/2014/main" id="{6258F3CC-402A-7ACF-B9D0-70570D892A9F}"/>
              </a:ext>
            </a:extLst>
          </p:cNvPr>
          <p:cNvSpPr txBox="1">
            <a:spLocks noChangeArrowheads="1"/>
          </p:cNvSpPr>
          <p:nvPr/>
        </p:nvSpPr>
        <p:spPr bwMode="auto">
          <a:xfrm>
            <a:off x="6809468"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27" name="Text Box 37">
            <a:extLst>
              <a:ext uri="{FF2B5EF4-FFF2-40B4-BE49-F238E27FC236}">
                <a16:creationId xmlns:a16="http://schemas.microsoft.com/office/drawing/2014/main" id="{D5ACD77E-9970-FE86-1C87-0EFA8D4936E9}"/>
              </a:ext>
            </a:extLst>
          </p:cNvPr>
          <p:cNvSpPr txBox="1">
            <a:spLocks noChangeArrowheads="1"/>
          </p:cNvSpPr>
          <p:nvPr/>
        </p:nvSpPr>
        <p:spPr bwMode="auto">
          <a:xfrm>
            <a:off x="4828268"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28" name="Text Box 38">
            <a:extLst>
              <a:ext uri="{FF2B5EF4-FFF2-40B4-BE49-F238E27FC236}">
                <a16:creationId xmlns:a16="http://schemas.microsoft.com/office/drawing/2014/main" id="{1AAA539B-8C71-A1BF-18D4-CC0A98251709}"/>
              </a:ext>
            </a:extLst>
          </p:cNvPr>
          <p:cNvSpPr txBox="1">
            <a:spLocks noChangeArrowheads="1"/>
          </p:cNvSpPr>
          <p:nvPr/>
        </p:nvSpPr>
        <p:spPr bwMode="auto">
          <a:xfrm>
            <a:off x="5590268"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29" name="Text Box 39">
            <a:extLst>
              <a:ext uri="{FF2B5EF4-FFF2-40B4-BE49-F238E27FC236}">
                <a16:creationId xmlns:a16="http://schemas.microsoft.com/office/drawing/2014/main" id="{D1823D80-53F8-D341-53C8-1B118D6C4BBA}"/>
              </a:ext>
            </a:extLst>
          </p:cNvPr>
          <p:cNvSpPr txBox="1">
            <a:spLocks noChangeArrowheads="1"/>
          </p:cNvSpPr>
          <p:nvPr/>
        </p:nvSpPr>
        <p:spPr bwMode="auto">
          <a:xfrm>
            <a:off x="2923268"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30" name="Text Box 44">
            <a:extLst>
              <a:ext uri="{FF2B5EF4-FFF2-40B4-BE49-F238E27FC236}">
                <a16:creationId xmlns:a16="http://schemas.microsoft.com/office/drawing/2014/main" id="{6E6477F7-93E8-4FD4-D4CE-0727B200C287}"/>
              </a:ext>
            </a:extLst>
          </p:cNvPr>
          <p:cNvSpPr txBox="1">
            <a:spLocks noChangeArrowheads="1"/>
          </p:cNvSpPr>
          <p:nvPr/>
        </p:nvSpPr>
        <p:spPr bwMode="auto">
          <a:xfrm>
            <a:off x="8273143" y="15446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1" name="Text Box 45">
            <a:extLst>
              <a:ext uri="{FF2B5EF4-FFF2-40B4-BE49-F238E27FC236}">
                <a16:creationId xmlns:a16="http://schemas.microsoft.com/office/drawing/2014/main" id="{2D9FCA99-B836-5B99-82CE-4BF84F34BE3E}"/>
              </a:ext>
            </a:extLst>
          </p:cNvPr>
          <p:cNvSpPr txBox="1">
            <a:spLocks noChangeArrowheads="1"/>
          </p:cNvSpPr>
          <p:nvPr/>
        </p:nvSpPr>
        <p:spPr bwMode="auto">
          <a:xfrm>
            <a:off x="5453743" y="29162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2" name="Text Box 46">
            <a:extLst>
              <a:ext uri="{FF2B5EF4-FFF2-40B4-BE49-F238E27FC236}">
                <a16:creationId xmlns:a16="http://schemas.microsoft.com/office/drawing/2014/main" id="{45564CB1-4F31-87A1-14F0-5819618387C0}"/>
              </a:ext>
            </a:extLst>
          </p:cNvPr>
          <p:cNvSpPr txBox="1">
            <a:spLocks noChangeArrowheads="1"/>
          </p:cNvSpPr>
          <p:nvPr/>
        </p:nvSpPr>
        <p:spPr bwMode="auto">
          <a:xfrm>
            <a:off x="3929743"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3" name="Text Box 47">
            <a:extLst>
              <a:ext uri="{FF2B5EF4-FFF2-40B4-BE49-F238E27FC236}">
                <a16:creationId xmlns:a16="http://schemas.microsoft.com/office/drawing/2014/main" id="{12499725-325F-F776-1050-256746529EDC}"/>
              </a:ext>
            </a:extLst>
          </p:cNvPr>
          <p:cNvSpPr txBox="1">
            <a:spLocks noChangeArrowheads="1"/>
          </p:cNvSpPr>
          <p:nvPr/>
        </p:nvSpPr>
        <p:spPr bwMode="auto">
          <a:xfrm>
            <a:off x="8273143"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Tree>
    <p:extLst>
      <p:ext uri="{BB962C8B-B14F-4D97-AF65-F5344CB8AC3E}">
        <p14:creationId xmlns:p14="http://schemas.microsoft.com/office/powerpoint/2010/main" val="2385040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6504</TotalTime>
  <Words>3929</Words>
  <Application>Microsoft Macintosh PowerPoint</Application>
  <PresentationFormat>Widescreen</PresentationFormat>
  <Paragraphs>859</Paragraphs>
  <Slides>34</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Symbol</vt:lpstr>
      <vt:lpstr>Times New Roman</vt:lpstr>
      <vt:lpstr>Office Theme</vt:lpstr>
      <vt:lpstr>Lecture 8: Graph Algorithms – II</vt:lpstr>
      <vt:lpstr>Programming Assignment #1</vt:lpstr>
      <vt:lpstr>Programming Assignment #1 (cont’d)</vt:lpstr>
      <vt:lpstr>Shortest Path Algorithm</vt:lpstr>
      <vt:lpstr>Shortest Path May Not Exist</vt:lpstr>
      <vt:lpstr>Shortest Path Property</vt:lpstr>
      <vt:lpstr>Relaxation</vt:lpstr>
      <vt:lpstr>Bellman-Ford Shortest Path Algorithm</vt:lpstr>
      <vt:lpstr>Bellman-Ford Algorithm Walkthrough – 1 </vt:lpstr>
      <vt:lpstr>Bellman-Ford Algorithm Walkthrough – 2 </vt:lpstr>
      <vt:lpstr>Bellman-Ford Algorithm Walkthrough – 3 </vt:lpstr>
      <vt:lpstr>Algorithm Complexity</vt:lpstr>
      <vt:lpstr>Negative Cycle Walkthrough – 1 </vt:lpstr>
      <vt:lpstr>Negative Cycle Walkthrough – 2</vt:lpstr>
      <vt:lpstr>Negative Cycle Walkthrough – 3</vt:lpstr>
      <vt:lpstr>Negative Cycle Walkthrough – 4</vt:lpstr>
      <vt:lpstr>Negative Cycle Walkthrough – 5</vt:lpstr>
      <vt:lpstr>Negative Cycle Detection</vt:lpstr>
      <vt:lpstr>Algorithm Complexity (cont’d)</vt:lpstr>
      <vt:lpstr>Improvement of Bellman-Ford Algorithm</vt:lpstr>
      <vt:lpstr>From SPFA to Dijkstra Algorithm</vt:lpstr>
      <vt:lpstr>Dijkstra Algorithm Walkthrough – 1 </vt:lpstr>
      <vt:lpstr>Dijkstra Algorithm Walkthrough – 2</vt:lpstr>
      <vt:lpstr>Dijkstra Algorithm Walkthrough – 3</vt:lpstr>
      <vt:lpstr>Dijkstra Algorithm Walkthrough – 4</vt:lpstr>
      <vt:lpstr>Dijkstra Algorithm Walkthrough – 5</vt:lpstr>
      <vt:lpstr>Dijkstra Algorithm Walkthrough – 6</vt:lpstr>
      <vt:lpstr>Dijkstra Algorithm Walkthrough – 7</vt:lpstr>
      <vt:lpstr>Dijkstra Algorithm Walkthrough – 8</vt:lpstr>
      <vt:lpstr>Dijkstra Algorithm Walkthrough – 9</vt:lpstr>
      <vt:lpstr>Dijkstra Algorithm Walkthrough – 10</vt:lpstr>
      <vt:lpstr>Dijkstra Algorithm Walkthrough – 11 </vt:lpstr>
      <vt:lpstr>Dijkstra Algorithm Complexity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Tsung-Wei Huang</cp:lastModifiedBy>
  <cp:revision>2072</cp:revision>
  <dcterms:created xsi:type="dcterms:W3CDTF">2021-01-05T18:50:35Z</dcterms:created>
  <dcterms:modified xsi:type="dcterms:W3CDTF">2022-09-21T19:43:43Z</dcterms:modified>
</cp:coreProperties>
</file>